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63" r:id="rId10"/>
    <p:sldId id="643" r:id="rId11"/>
    <p:sldId id="650" r:id="rId12"/>
    <p:sldId id="668" r:id="rId13"/>
    <p:sldId id="649" r:id="rId14"/>
    <p:sldId id="669" r:id="rId15"/>
    <p:sldId id="671" r:id="rId16"/>
    <p:sldId id="672" r:id="rId17"/>
    <p:sldId id="670" r:id="rId18"/>
    <p:sldId id="606" r:id="rId19"/>
    <p:sldId id="593" r:id="rId20"/>
    <p:sldId id="627" r:id="rId21"/>
    <p:sldId id="626" r:id="rId22"/>
    <p:sldId id="621" r:id="rId23"/>
    <p:sldId id="622" r:id="rId24"/>
    <p:sldId id="636" r:id="rId25"/>
    <p:sldId id="591" r:id="rId26"/>
    <p:sldId id="583" r:id="rId27"/>
    <p:sldId id="618" r:id="rId28"/>
    <p:sldId id="619" r:id="rId29"/>
    <p:sldId id="611" r:id="rId30"/>
    <p:sldId id="616" r:id="rId31"/>
    <p:sldId id="630" r:id="rId32"/>
    <p:sldId id="656" r:id="rId33"/>
    <p:sldId id="659" r:id="rId34"/>
    <p:sldId id="674" r:id="rId35"/>
    <p:sldId id="660" r:id="rId36"/>
    <p:sldId id="662" r:id="rId37"/>
    <p:sldId id="673" r:id="rId38"/>
    <p:sldId id="664" r:id="rId39"/>
    <p:sldId id="665" r:id="rId40"/>
    <p:sldId id="582" r:id="rId41"/>
    <p:sldId id="384" r:id="rId42"/>
    <p:sldId id="602" r:id="rId43"/>
    <p:sldId id="641" r:id="rId44"/>
    <p:sldId id="637" r:id="rId45"/>
    <p:sldId id="609" r:id="rId46"/>
    <p:sldId id="624" r:id="rId47"/>
    <p:sldId id="658" r:id="rId48"/>
    <p:sldId id="652" r:id="rId49"/>
    <p:sldId id="639" r:id="rId50"/>
    <p:sldId id="640" r:id="rId51"/>
    <p:sldId id="644" r:id="rId52"/>
    <p:sldId id="647" r:id="rId53"/>
    <p:sldId id="646" r:id="rId54"/>
    <p:sldId id="654" r:id="rId55"/>
    <p:sldId id="651" r:id="rId56"/>
    <p:sldId id="667" r:id="rId57"/>
    <p:sldId id="657" r:id="rId58"/>
    <p:sldId id="666" r:id="rId59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FFD7D6"/>
    <a:srgbClr val="D7ABA9"/>
    <a:srgbClr val="D87C79"/>
    <a:srgbClr val="C04D5E"/>
    <a:srgbClr val="008000"/>
    <a:srgbClr val="00CC00"/>
    <a:srgbClr val="FF0000"/>
    <a:srgbClr val="0000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1" autoAdjust="0"/>
    <p:restoredTop sz="89297" autoAdjust="0"/>
  </p:normalViewPr>
  <p:slideViewPr>
    <p:cSldViewPr>
      <p:cViewPr>
        <p:scale>
          <a:sx n="80" d="100"/>
          <a:sy n="80" d="100"/>
        </p:scale>
        <p:origin x="2208" y="7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2019/6/8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2019/6/8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8819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7252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4863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2033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952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287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的效果都比較好</a:t>
            </a:r>
            <a:endParaRPr kumimoji="1" lang="en-US" altLang="zh-CN" dirty="0"/>
          </a:p>
          <a:p>
            <a:r>
              <a:rPr kumimoji="1" lang="zh-CN" altLang="en-US" dirty="0"/>
              <a:t>然後橘色是沒做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藍色是只有在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的時候做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綠色是</a:t>
            </a:r>
            <a:r>
              <a:rPr kumimoji="1" lang="en-US" altLang="zh-CN" dirty="0"/>
              <a:t>train/test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27856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80048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每個人幾張到幾張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紅線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6639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紅線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25273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895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-Chun, Chu-Song Chen, and Winston H. Hsu. "Cross-age reference coding for age-invariant face recognition and retrieval."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Conference on Computer Vision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Springer, Cham, 2014.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2462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 </a:t>
            </a:r>
            <a:r>
              <a:rPr kumimoji="1" lang="zh-TW" altLang="en-US" baseline="-25000" dirty="0"/>
              <a:t>＋</a:t>
            </a:r>
            <a:r>
              <a:rPr kumimoji="1" lang="en-US" altLang="zh-TW" baseline="-25000" dirty="0"/>
              <a:t>future work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244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True matches and false matches are in green and red boxes, respectively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2008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7935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有三個輸入一個是</a:t>
            </a:r>
            <a:r>
              <a:rPr kumimoji="1" lang="en-US" altLang="zh-CN" dirty="0"/>
              <a:t>anchor positive negative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4332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23031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7203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有些資料有重複</a:t>
            </a:r>
            <a:endParaRPr kumimoji="1" lang="en-US" altLang="zh-CN" dirty="0"/>
          </a:p>
          <a:p>
            <a:r>
              <a:rPr kumimoji="1" lang="zh-CN" altLang="en-US" dirty="0"/>
              <a:t>有去問作者了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585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36557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97228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0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75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Relationship Id="rId9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13" Type="http://schemas.openxmlformats.org/officeDocument/2006/relationships/image" Target="../media/image32.tiff"/><Relationship Id="rId18" Type="http://schemas.openxmlformats.org/officeDocument/2006/relationships/image" Target="../media/image37.png"/><Relationship Id="rId3" Type="http://schemas.openxmlformats.org/officeDocument/2006/relationships/image" Target="../media/image22.tiff"/><Relationship Id="rId21" Type="http://schemas.openxmlformats.org/officeDocument/2006/relationships/image" Target="../media/image40.png"/><Relationship Id="rId7" Type="http://schemas.openxmlformats.org/officeDocument/2006/relationships/image" Target="../media/image26.tiff"/><Relationship Id="rId12" Type="http://schemas.openxmlformats.org/officeDocument/2006/relationships/image" Target="../media/image31.tiff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tiff"/><Relationship Id="rId11" Type="http://schemas.openxmlformats.org/officeDocument/2006/relationships/image" Target="../media/image30.tiff"/><Relationship Id="rId5" Type="http://schemas.openxmlformats.org/officeDocument/2006/relationships/image" Target="../media/image24.tiff"/><Relationship Id="rId15" Type="http://schemas.openxmlformats.org/officeDocument/2006/relationships/image" Target="../media/image34.tiff"/><Relationship Id="rId10" Type="http://schemas.openxmlformats.org/officeDocument/2006/relationships/image" Target="../media/image29.tiff"/><Relationship Id="rId19" Type="http://schemas.openxmlformats.org/officeDocument/2006/relationships/image" Target="../media/image38.png"/><Relationship Id="rId4" Type="http://schemas.openxmlformats.org/officeDocument/2006/relationships/image" Target="../media/image23.tiff"/><Relationship Id="rId9" Type="http://schemas.openxmlformats.org/officeDocument/2006/relationships/image" Target="../media/image28.tiff"/><Relationship Id="rId14" Type="http://schemas.openxmlformats.org/officeDocument/2006/relationships/image" Target="../media/image33.tiff"/><Relationship Id="rId22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35.tiff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7.tiff"/><Relationship Id="rId10" Type="http://schemas.microsoft.com/office/2007/relationships/hdphoto" Target="../media/hdphoto2.wdp"/><Relationship Id="rId4" Type="http://schemas.openxmlformats.org/officeDocument/2006/relationships/image" Target="../media/image36.tiff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tiff"/><Relationship Id="rId18" Type="http://schemas.openxmlformats.org/officeDocument/2006/relationships/image" Target="../media/image51.tiff"/><Relationship Id="rId26" Type="http://schemas.openxmlformats.org/officeDocument/2006/relationships/image" Target="../media/image59.tiff"/><Relationship Id="rId3" Type="http://schemas.openxmlformats.org/officeDocument/2006/relationships/image" Target="../media/image35.tiff"/><Relationship Id="rId21" Type="http://schemas.openxmlformats.org/officeDocument/2006/relationships/image" Target="../media/image54.tiff"/><Relationship Id="rId34" Type="http://schemas.openxmlformats.org/officeDocument/2006/relationships/image" Target="../media/image47.png"/><Relationship Id="rId7" Type="http://schemas.microsoft.com/office/2007/relationships/hdphoto" Target="../media/hdphoto3.wdp"/><Relationship Id="rId12" Type="http://schemas.openxmlformats.org/officeDocument/2006/relationships/image" Target="../media/image45.tiff"/><Relationship Id="rId17" Type="http://schemas.openxmlformats.org/officeDocument/2006/relationships/image" Target="../media/image50.tiff"/><Relationship Id="rId25" Type="http://schemas.openxmlformats.org/officeDocument/2006/relationships/image" Target="../media/image58.tiff"/><Relationship Id="rId33" Type="http://schemas.openxmlformats.org/officeDocument/2006/relationships/image" Target="../media/image66.tif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9.tiff"/><Relationship Id="rId20" Type="http://schemas.openxmlformats.org/officeDocument/2006/relationships/image" Target="../media/image53.tiff"/><Relationship Id="rId29" Type="http://schemas.openxmlformats.org/officeDocument/2006/relationships/image" Target="../media/image6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4.tiff"/><Relationship Id="rId24" Type="http://schemas.openxmlformats.org/officeDocument/2006/relationships/image" Target="../media/image57.tiff"/><Relationship Id="rId32" Type="http://schemas.openxmlformats.org/officeDocument/2006/relationships/image" Target="../media/image65.tiff"/><Relationship Id="rId5" Type="http://schemas.openxmlformats.org/officeDocument/2006/relationships/image" Target="../media/image37.tiff"/><Relationship Id="rId15" Type="http://schemas.openxmlformats.org/officeDocument/2006/relationships/image" Target="../media/image48.tiff"/><Relationship Id="rId23" Type="http://schemas.openxmlformats.org/officeDocument/2006/relationships/image" Target="../media/image56.tiff"/><Relationship Id="rId28" Type="http://schemas.openxmlformats.org/officeDocument/2006/relationships/image" Target="../media/image61.tiff"/><Relationship Id="rId10" Type="http://schemas.microsoft.com/office/2007/relationships/hdphoto" Target="../media/hdphoto4.wdp"/><Relationship Id="rId19" Type="http://schemas.openxmlformats.org/officeDocument/2006/relationships/image" Target="../media/image52.tiff"/><Relationship Id="rId31" Type="http://schemas.openxmlformats.org/officeDocument/2006/relationships/image" Target="../media/image64.tiff"/><Relationship Id="rId4" Type="http://schemas.openxmlformats.org/officeDocument/2006/relationships/image" Target="../media/image36.tiff"/><Relationship Id="rId9" Type="http://schemas.openxmlformats.org/officeDocument/2006/relationships/image" Target="../media/image43.png"/><Relationship Id="rId14" Type="http://schemas.openxmlformats.org/officeDocument/2006/relationships/image" Target="../media/image47.tiff"/><Relationship Id="rId22" Type="http://schemas.openxmlformats.org/officeDocument/2006/relationships/image" Target="../media/image55.tiff"/><Relationship Id="rId27" Type="http://schemas.openxmlformats.org/officeDocument/2006/relationships/image" Target="../media/image60.tiff"/><Relationship Id="rId30" Type="http://schemas.openxmlformats.org/officeDocument/2006/relationships/image" Target="../media/image63.tiff"/><Relationship Id="rId35" Type="http://schemas.openxmlformats.org/officeDocument/2006/relationships/image" Target="../media/image71.png"/><Relationship Id="rId8" Type="http://schemas.openxmlformats.org/officeDocument/2006/relationships/image" Target="../media/image33.tif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tiff"/><Relationship Id="rId18" Type="http://schemas.openxmlformats.org/officeDocument/2006/relationships/image" Target="../media/image51.tiff"/><Relationship Id="rId26" Type="http://schemas.openxmlformats.org/officeDocument/2006/relationships/image" Target="../media/image59.tiff"/><Relationship Id="rId3" Type="http://schemas.openxmlformats.org/officeDocument/2006/relationships/image" Target="../media/image35.tiff"/><Relationship Id="rId21" Type="http://schemas.openxmlformats.org/officeDocument/2006/relationships/image" Target="../media/image54.tiff"/><Relationship Id="rId34" Type="http://schemas.openxmlformats.org/officeDocument/2006/relationships/image" Target="../media/image47.png"/><Relationship Id="rId7" Type="http://schemas.microsoft.com/office/2007/relationships/hdphoto" Target="../media/hdphoto5.wdp"/><Relationship Id="rId12" Type="http://schemas.openxmlformats.org/officeDocument/2006/relationships/image" Target="../media/image45.tiff"/><Relationship Id="rId17" Type="http://schemas.openxmlformats.org/officeDocument/2006/relationships/image" Target="../media/image50.tiff"/><Relationship Id="rId25" Type="http://schemas.openxmlformats.org/officeDocument/2006/relationships/image" Target="../media/image58.tiff"/><Relationship Id="rId33" Type="http://schemas.openxmlformats.org/officeDocument/2006/relationships/image" Target="../media/image66.tif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9.tiff"/><Relationship Id="rId20" Type="http://schemas.openxmlformats.org/officeDocument/2006/relationships/image" Target="../media/image53.tiff"/><Relationship Id="rId29" Type="http://schemas.openxmlformats.org/officeDocument/2006/relationships/image" Target="../media/image6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4.tiff"/><Relationship Id="rId24" Type="http://schemas.openxmlformats.org/officeDocument/2006/relationships/image" Target="../media/image57.tiff"/><Relationship Id="rId32" Type="http://schemas.openxmlformats.org/officeDocument/2006/relationships/image" Target="../media/image65.tiff"/><Relationship Id="rId5" Type="http://schemas.openxmlformats.org/officeDocument/2006/relationships/image" Target="../media/image37.tiff"/><Relationship Id="rId15" Type="http://schemas.openxmlformats.org/officeDocument/2006/relationships/image" Target="../media/image48.tiff"/><Relationship Id="rId23" Type="http://schemas.openxmlformats.org/officeDocument/2006/relationships/image" Target="../media/image56.tiff"/><Relationship Id="rId28" Type="http://schemas.openxmlformats.org/officeDocument/2006/relationships/image" Target="../media/image61.tiff"/><Relationship Id="rId36" Type="http://schemas.openxmlformats.org/officeDocument/2006/relationships/image" Target="../media/image72.png"/><Relationship Id="rId10" Type="http://schemas.microsoft.com/office/2007/relationships/hdphoto" Target="../media/hdphoto6.wdp"/><Relationship Id="rId19" Type="http://schemas.openxmlformats.org/officeDocument/2006/relationships/image" Target="../media/image52.tiff"/><Relationship Id="rId31" Type="http://schemas.openxmlformats.org/officeDocument/2006/relationships/image" Target="../media/image64.tiff"/><Relationship Id="rId4" Type="http://schemas.openxmlformats.org/officeDocument/2006/relationships/image" Target="../media/image36.tiff"/><Relationship Id="rId9" Type="http://schemas.openxmlformats.org/officeDocument/2006/relationships/image" Target="../media/image43.png"/><Relationship Id="rId14" Type="http://schemas.openxmlformats.org/officeDocument/2006/relationships/image" Target="../media/image47.tiff"/><Relationship Id="rId22" Type="http://schemas.openxmlformats.org/officeDocument/2006/relationships/image" Target="../media/image55.tiff"/><Relationship Id="rId27" Type="http://schemas.openxmlformats.org/officeDocument/2006/relationships/image" Target="../media/image60.tiff"/><Relationship Id="rId30" Type="http://schemas.openxmlformats.org/officeDocument/2006/relationships/image" Target="../media/image63.tiff"/><Relationship Id="rId35" Type="http://schemas.openxmlformats.org/officeDocument/2006/relationships/image" Target="../media/image71.png"/><Relationship Id="rId8" Type="http://schemas.openxmlformats.org/officeDocument/2006/relationships/image" Target="../media/image33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13" Type="http://schemas.openxmlformats.org/officeDocument/2006/relationships/image" Target="../media/image59.tiff"/><Relationship Id="rId18" Type="http://schemas.openxmlformats.org/officeDocument/2006/relationships/image" Target="../media/image69.tiff"/><Relationship Id="rId26" Type="http://schemas.openxmlformats.org/officeDocument/2006/relationships/image" Target="../media/image71.tiff"/><Relationship Id="rId3" Type="http://schemas.openxmlformats.org/officeDocument/2006/relationships/image" Target="../media/image37.tiff"/><Relationship Id="rId21" Type="http://schemas.openxmlformats.org/officeDocument/2006/relationships/image" Target="../media/image49.tiff"/><Relationship Id="rId7" Type="http://schemas.openxmlformats.org/officeDocument/2006/relationships/image" Target="../media/image53.tiff"/><Relationship Id="rId12" Type="http://schemas.openxmlformats.org/officeDocument/2006/relationships/image" Target="../media/image58.tiff"/><Relationship Id="rId17" Type="http://schemas.openxmlformats.org/officeDocument/2006/relationships/image" Target="../media/image68.tiff"/><Relationship Id="rId25" Type="http://schemas.openxmlformats.org/officeDocument/2006/relationships/image" Target="../media/image70.tif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7.tiff"/><Relationship Id="rId20" Type="http://schemas.openxmlformats.org/officeDocument/2006/relationships/image" Target="../media/image77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tiff"/><Relationship Id="rId11" Type="http://schemas.openxmlformats.org/officeDocument/2006/relationships/image" Target="../media/image57.tiff"/><Relationship Id="rId24" Type="http://schemas.openxmlformats.org/officeDocument/2006/relationships/image" Target="../media/image52.tiff"/><Relationship Id="rId5" Type="http://schemas.microsoft.com/office/2007/relationships/hdphoto" Target="../media/hdphoto7.wdp"/><Relationship Id="rId15" Type="http://schemas.openxmlformats.org/officeDocument/2006/relationships/image" Target="../media/image61.tiff"/><Relationship Id="rId23" Type="http://schemas.openxmlformats.org/officeDocument/2006/relationships/image" Target="../media/image51.tiff"/><Relationship Id="rId28" Type="http://schemas.openxmlformats.org/officeDocument/2006/relationships/image" Target="../media/image73.tiff"/><Relationship Id="rId10" Type="http://schemas.openxmlformats.org/officeDocument/2006/relationships/image" Target="../media/image56.tiff"/><Relationship Id="rId19" Type="http://schemas.openxmlformats.org/officeDocument/2006/relationships/image" Target="../media/image76.png"/><Relationship Id="rId4" Type="http://schemas.openxmlformats.org/officeDocument/2006/relationships/image" Target="../media/image42.png"/><Relationship Id="rId9" Type="http://schemas.openxmlformats.org/officeDocument/2006/relationships/image" Target="../media/image55.tiff"/><Relationship Id="rId14" Type="http://schemas.openxmlformats.org/officeDocument/2006/relationships/image" Target="../media/image60.tiff"/><Relationship Id="rId22" Type="http://schemas.openxmlformats.org/officeDocument/2006/relationships/image" Target="../media/image50.tiff"/><Relationship Id="rId27" Type="http://schemas.openxmlformats.org/officeDocument/2006/relationships/image" Target="../media/image72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74.jpg"/><Relationship Id="rId7" Type="http://schemas.openxmlformats.org/officeDocument/2006/relationships/image" Target="../media/image7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openxmlformats.org/officeDocument/2006/relationships/image" Target="../media/image75.jpg"/><Relationship Id="rId9" Type="http://schemas.openxmlformats.org/officeDocument/2006/relationships/image" Target="../media/image8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tiff"/><Relationship Id="rId4" Type="http://schemas.openxmlformats.org/officeDocument/2006/relationships/image" Target="../media/image8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tiff"/><Relationship Id="rId13" Type="http://schemas.openxmlformats.org/officeDocument/2006/relationships/image" Target="../media/image97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91.tiff"/><Relationship Id="rId12" Type="http://schemas.openxmlformats.org/officeDocument/2006/relationships/image" Target="../media/image9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tiff"/><Relationship Id="rId11" Type="http://schemas.openxmlformats.org/officeDocument/2006/relationships/image" Target="../media/image95.tiff"/><Relationship Id="rId5" Type="http://schemas.openxmlformats.org/officeDocument/2006/relationships/image" Target="../media/image89.tiff"/><Relationship Id="rId15" Type="http://schemas.openxmlformats.org/officeDocument/2006/relationships/image" Target="../media/image99.tiff"/><Relationship Id="rId10" Type="http://schemas.openxmlformats.org/officeDocument/2006/relationships/image" Target="../media/image94.tiff"/><Relationship Id="rId4" Type="http://schemas.openxmlformats.org/officeDocument/2006/relationships/image" Target="../media/image25.png"/><Relationship Id="rId9" Type="http://schemas.openxmlformats.org/officeDocument/2006/relationships/image" Target="../media/image93.tiff"/><Relationship Id="rId14" Type="http://schemas.openxmlformats.org/officeDocument/2006/relationships/image" Target="../media/image98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tiff"/><Relationship Id="rId3" Type="http://schemas.openxmlformats.org/officeDocument/2006/relationships/image" Target="../media/image102.tiff"/><Relationship Id="rId7" Type="http://schemas.openxmlformats.org/officeDocument/2006/relationships/image" Target="../media/image10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tiff"/><Relationship Id="rId5" Type="http://schemas.openxmlformats.org/officeDocument/2006/relationships/image" Target="../media/image104.tiff"/><Relationship Id="rId4" Type="http://schemas.openxmlformats.org/officeDocument/2006/relationships/image" Target="../media/image103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g"/><Relationship Id="rId13" Type="http://schemas.openxmlformats.org/officeDocument/2006/relationships/image" Target="../media/image121.jpg"/><Relationship Id="rId3" Type="http://schemas.openxmlformats.org/officeDocument/2006/relationships/image" Target="../media/image111.jpg"/><Relationship Id="rId7" Type="http://schemas.openxmlformats.org/officeDocument/2006/relationships/image" Target="../media/image115.jpg"/><Relationship Id="rId12" Type="http://schemas.openxmlformats.org/officeDocument/2006/relationships/image" Target="../media/image12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jpg"/><Relationship Id="rId11" Type="http://schemas.openxmlformats.org/officeDocument/2006/relationships/image" Target="../media/image119.jpg"/><Relationship Id="rId5" Type="http://schemas.openxmlformats.org/officeDocument/2006/relationships/image" Target="../media/image113.jpg"/><Relationship Id="rId10" Type="http://schemas.openxmlformats.org/officeDocument/2006/relationships/image" Target="../media/image118.jpg"/><Relationship Id="rId4" Type="http://schemas.openxmlformats.org/officeDocument/2006/relationships/image" Target="../media/image112.jpg"/><Relationship Id="rId9" Type="http://schemas.openxmlformats.org/officeDocument/2006/relationships/image" Target="../media/image117.jpg"/><Relationship Id="rId14" Type="http://schemas.openxmlformats.org/officeDocument/2006/relationships/image" Target="../media/image12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tiff"/><Relationship Id="rId13" Type="http://schemas.openxmlformats.org/officeDocument/2006/relationships/image" Target="../media/image137.tiff"/><Relationship Id="rId18" Type="http://schemas.openxmlformats.org/officeDocument/2006/relationships/image" Target="../media/image142.tiff"/><Relationship Id="rId3" Type="http://schemas.openxmlformats.org/officeDocument/2006/relationships/image" Target="../media/image127.tiff"/><Relationship Id="rId7" Type="http://schemas.openxmlformats.org/officeDocument/2006/relationships/image" Target="../media/image131.tiff"/><Relationship Id="rId12" Type="http://schemas.openxmlformats.org/officeDocument/2006/relationships/image" Target="../media/image136.tiff"/><Relationship Id="rId17" Type="http://schemas.openxmlformats.org/officeDocument/2006/relationships/image" Target="../media/image141.tif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40.tiff"/><Relationship Id="rId20" Type="http://schemas.openxmlformats.org/officeDocument/2006/relationships/image" Target="../media/image14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tiff"/><Relationship Id="rId11" Type="http://schemas.openxmlformats.org/officeDocument/2006/relationships/image" Target="../media/image135.tiff"/><Relationship Id="rId5" Type="http://schemas.openxmlformats.org/officeDocument/2006/relationships/image" Target="../media/image129.tiff"/><Relationship Id="rId15" Type="http://schemas.openxmlformats.org/officeDocument/2006/relationships/image" Target="../media/image139.tiff"/><Relationship Id="rId10" Type="http://schemas.openxmlformats.org/officeDocument/2006/relationships/image" Target="../media/image134.tiff"/><Relationship Id="rId19" Type="http://schemas.openxmlformats.org/officeDocument/2006/relationships/image" Target="../media/image143.tiff"/><Relationship Id="rId4" Type="http://schemas.openxmlformats.org/officeDocument/2006/relationships/image" Target="../media/image128.tiff"/><Relationship Id="rId9" Type="http://schemas.openxmlformats.org/officeDocument/2006/relationships/image" Target="../media/image133.tiff"/><Relationship Id="rId14" Type="http://schemas.openxmlformats.org/officeDocument/2006/relationships/image" Target="../media/image138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openxmlformats.org/officeDocument/2006/relationships/image" Target="../media/image151.tiff"/><Relationship Id="rId18" Type="http://schemas.openxmlformats.org/officeDocument/2006/relationships/image" Target="../media/image154.tiff"/><Relationship Id="rId3" Type="http://schemas.openxmlformats.org/officeDocument/2006/relationships/image" Target="../media/image145.tiff"/><Relationship Id="rId7" Type="http://schemas.openxmlformats.org/officeDocument/2006/relationships/image" Target="../media/image27.tiff"/><Relationship Id="rId12" Type="http://schemas.openxmlformats.org/officeDocument/2006/relationships/image" Target="../media/image150.tiff"/><Relationship Id="rId17" Type="http://schemas.openxmlformats.org/officeDocument/2006/relationships/image" Target="../media/image31.tiff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53.tiff"/><Relationship Id="rId20" Type="http://schemas.openxmlformats.org/officeDocument/2006/relationships/image" Target="../media/image15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tiff"/><Relationship Id="rId11" Type="http://schemas.openxmlformats.org/officeDocument/2006/relationships/image" Target="../media/image149.tiff"/><Relationship Id="rId5" Type="http://schemas.openxmlformats.org/officeDocument/2006/relationships/image" Target="../media/image26.tiff"/><Relationship Id="rId15" Type="http://schemas.openxmlformats.org/officeDocument/2006/relationships/image" Target="../media/image152.tiff"/><Relationship Id="rId10" Type="http://schemas.openxmlformats.org/officeDocument/2006/relationships/image" Target="../media/image29.tiff"/><Relationship Id="rId19" Type="http://schemas.openxmlformats.org/officeDocument/2006/relationships/image" Target="../media/image32.tiff"/><Relationship Id="rId4" Type="http://schemas.openxmlformats.org/officeDocument/2006/relationships/image" Target="../media/image146.tiff"/><Relationship Id="rId9" Type="http://schemas.openxmlformats.org/officeDocument/2006/relationships/image" Target="../media/image148.tiff"/><Relationship Id="rId14" Type="http://schemas.openxmlformats.org/officeDocument/2006/relationships/image" Target="../media/image30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7.tiff"/><Relationship Id="rId4" Type="http://schemas.openxmlformats.org/officeDocument/2006/relationships/image" Target="../media/image156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tiff"/><Relationship Id="rId13" Type="http://schemas.openxmlformats.org/officeDocument/2006/relationships/image" Target="../media/image168.tiff"/><Relationship Id="rId18" Type="http://schemas.openxmlformats.org/officeDocument/2006/relationships/image" Target="../media/image173.tiff"/><Relationship Id="rId3" Type="http://schemas.openxmlformats.org/officeDocument/2006/relationships/image" Target="../media/image158.tiff"/><Relationship Id="rId21" Type="http://schemas.openxmlformats.org/officeDocument/2006/relationships/image" Target="../media/image176.tiff"/><Relationship Id="rId7" Type="http://schemas.openxmlformats.org/officeDocument/2006/relationships/image" Target="../media/image162.tiff"/><Relationship Id="rId12" Type="http://schemas.openxmlformats.org/officeDocument/2006/relationships/image" Target="../media/image167.tiff"/><Relationship Id="rId17" Type="http://schemas.openxmlformats.org/officeDocument/2006/relationships/image" Target="../media/image172.tiff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71.tiff"/><Relationship Id="rId20" Type="http://schemas.openxmlformats.org/officeDocument/2006/relationships/image" Target="../media/image17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.tiff"/><Relationship Id="rId11" Type="http://schemas.openxmlformats.org/officeDocument/2006/relationships/image" Target="../media/image166.tiff"/><Relationship Id="rId5" Type="http://schemas.openxmlformats.org/officeDocument/2006/relationships/image" Target="../media/image160.tiff"/><Relationship Id="rId15" Type="http://schemas.openxmlformats.org/officeDocument/2006/relationships/image" Target="../media/image170.tiff"/><Relationship Id="rId23" Type="http://schemas.openxmlformats.org/officeDocument/2006/relationships/image" Target="../media/image178.tiff"/><Relationship Id="rId10" Type="http://schemas.openxmlformats.org/officeDocument/2006/relationships/image" Target="../media/image165.tiff"/><Relationship Id="rId19" Type="http://schemas.openxmlformats.org/officeDocument/2006/relationships/image" Target="../media/image174.tiff"/><Relationship Id="rId4" Type="http://schemas.openxmlformats.org/officeDocument/2006/relationships/image" Target="../media/image159.tiff"/><Relationship Id="rId9" Type="http://schemas.openxmlformats.org/officeDocument/2006/relationships/image" Target="../media/image164.tiff"/><Relationship Id="rId14" Type="http://schemas.openxmlformats.org/officeDocument/2006/relationships/image" Target="../media/image169.tiff"/><Relationship Id="rId22" Type="http://schemas.openxmlformats.org/officeDocument/2006/relationships/image" Target="../media/image177.tif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tiff"/><Relationship Id="rId13" Type="http://schemas.openxmlformats.org/officeDocument/2006/relationships/image" Target="../media/image189.tiff"/><Relationship Id="rId18" Type="http://schemas.openxmlformats.org/officeDocument/2006/relationships/image" Target="../media/image194.tiff"/><Relationship Id="rId3" Type="http://schemas.openxmlformats.org/officeDocument/2006/relationships/image" Target="../media/image179.tiff"/><Relationship Id="rId7" Type="http://schemas.openxmlformats.org/officeDocument/2006/relationships/image" Target="../media/image183.tiff"/><Relationship Id="rId12" Type="http://schemas.openxmlformats.org/officeDocument/2006/relationships/image" Target="../media/image188.tiff"/><Relationship Id="rId17" Type="http://schemas.openxmlformats.org/officeDocument/2006/relationships/image" Target="../media/image193.tiff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92.tiff"/><Relationship Id="rId20" Type="http://schemas.openxmlformats.org/officeDocument/2006/relationships/image" Target="../media/image19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2.tiff"/><Relationship Id="rId11" Type="http://schemas.openxmlformats.org/officeDocument/2006/relationships/image" Target="../media/image187.tiff"/><Relationship Id="rId5" Type="http://schemas.openxmlformats.org/officeDocument/2006/relationships/image" Target="../media/image181.tiff"/><Relationship Id="rId15" Type="http://schemas.openxmlformats.org/officeDocument/2006/relationships/image" Target="../media/image191.tiff"/><Relationship Id="rId10" Type="http://schemas.openxmlformats.org/officeDocument/2006/relationships/image" Target="../media/image186.tiff"/><Relationship Id="rId19" Type="http://schemas.openxmlformats.org/officeDocument/2006/relationships/image" Target="../media/image195.tiff"/><Relationship Id="rId4" Type="http://schemas.openxmlformats.org/officeDocument/2006/relationships/image" Target="../media/image180.tiff"/><Relationship Id="rId9" Type="http://schemas.openxmlformats.org/officeDocument/2006/relationships/image" Target="../media/image185.tiff"/><Relationship Id="rId14" Type="http://schemas.openxmlformats.org/officeDocument/2006/relationships/image" Target="../media/image190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tiff"/><Relationship Id="rId13" Type="http://schemas.openxmlformats.org/officeDocument/2006/relationships/image" Target="../media/image203.tiff"/><Relationship Id="rId18" Type="http://schemas.openxmlformats.org/officeDocument/2006/relationships/image" Target="../media/image208.tiff"/><Relationship Id="rId3" Type="http://schemas.openxmlformats.org/officeDocument/2006/relationships/image" Target="../media/image179.tiff"/><Relationship Id="rId7" Type="http://schemas.openxmlformats.org/officeDocument/2006/relationships/image" Target="../media/image199.tiff"/><Relationship Id="rId12" Type="http://schemas.openxmlformats.org/officeDocument/2006/relationships/image" Target="../media/image24.tiff"/><Relationship Id="rId17" Type="http://schemas.openxmlformats.org/officeDocument/2006/relationships/image" Target="../media/image207.tiff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206.tiff"/><Relationship Id="rId20" Type="http://schemas.openxmlformats.org/officeDocument/2006/relationships/image" Target="../media/image19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tiff"/><Relationship Id="rId11" Type="http://schemas.openxmlformats.org/officeDocument/2006/relationships/image" Target="../media/image202.tiff"/><Relationship Id="rId5" Type="http://schemas.openxmlformats.org/officeDocument/2006/relationships/image" Target="../media/image198.tiff"/><Relationship Id="rId15" Type="http://schemas.openxmlformats.org/officeDocument/2006/relationships/image" Target="../media/image205.tiff"/><Relationship Id="rId10" Type="http://schemas.openxmlformats.org/officeDocument/2006/relationships/image" Target="../media/image201.tiff"/><Relationship Id="rId19" Type="http://schemas.openxmlformats.org/officeDocument/2006/relationships/image" Target="../media/image209.tiff"/><Relationship Id="rId4" Type="http://schemas.openxmlformats.org/officeDocument/2006/relationships/image" Target="../media/image197.tiff"/><Relationship Id="rId9" Type="http://schemas.openxmlformats.org/officeDocument/2006/relationships/image" Target="../media/image23.tiff"/><Relationship Id="rId14" Type="http://schemas.openxmlformats.org/officeDocument/2006/relationships/image" Target="../media/image204.tif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tiff"/><Relationship Id="rId13" Type="http://schemas.openxmlformats.org/officeDocument/2006/relationships/image" Target="../media/image207.tiff"/><Relationship Id="rId18" Type="http://schemas.openxmlformats.org/officeDocument/2006/relationships/image" Target="../media/image213.tiff"/><Relationship Id="rId3" Type="http://schemas.openxmlformats.org/officeDocument/2006/relationships/image" Target="../media/image23.tiff"/><Relationship Id="rId7" Type="http://schemas.openxmlformats.org/officeDocument/2006/relationships/image" Target="../media/image204.tiff"/><Relationship Id="rId12" Type="http://schemas.openxmlformats.org/officeDocument/2006/relationships/image" Target="../media/image211.tiff"/><Relationship Id="rId17" Type="http://schemas.openxmlformats.org/officeDocument/2006/relationships/image" Target="../media/image212.tiff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209.tiff"/><Relationship Id="rId20" Type="http://schemas.openxmlformats.org/officeDocument/2006/relationships/image" Target="../media/image19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3.tiff"/><Relationship Id="rId11" Type="http://schemas.openxmlformats.org/officeDocument/2006/relationships/image" Target="../media/image210.tiff"/><Relationship Id="rId5" Type="http://schemas.openxmlformats.org/officeDocument/2006/relationships/image" Target="../media/image24.tiff"/><Relationship Id="rId15" Type="http://schemas.openxmlformats.org/officeDocument/2006/relationships/image" Target="../media/image208.tiff"/><Relationship Id="rId10" Type="http://schemas.openxmlformats.org/officeDocument/2006/relationships/image" Target="../media/image25.tiff"/><Relationship Id="rId19" Type="http://schemas.openxmlformats.org/officeDocument/2006/relationships/image" Target="../media/image214.tiff"/><Relationship Id="rId4" Type="http://schemas.openxmlformats.org/officeDocument/2006/relationships/image" Target="../media/image201.tiff"/><Relationship Id="rId9" Type="http://schemas.openxmlformats.org/officeDocument/2006/relationships/image" Target="../media/image206.tiff"/><Relationship Id="rId14" Type="http://schemas.openxmlformats.org/officeDocument/2006/relationships/image" Target="../media/image202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mmlab.ie.cuhk.edu.hk/projects/CelebA.html" TargetMode="External"/><Relationship Id="rId2" Type="http://schemas.openxmlformats.org/officeDocument/2006/relationships/image" Target="../media/image215.tif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jpg"/><Relationship Id="rId13" Type="http://schemas.openxmlformats.org/officeDocument/2006/relationships/image" Target="../media/image226.jpg"/><Relationship Id="rId3" Type="http://schemas.openxmlformats.org/officeDocument/2006/relationships/image" Target="../media/image216.jpg"/><Relationship Id="rId7" Type="http://schemas.openxmlformats.org/officeDocument/2006/relationships/image" Target="../media/image220.jpg"/><Relationship Id="rId12" Type="http://schemas.openxmlformats.org/officeDocument/2006/relationships/image" Target="../media/image225.jp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22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9.jpg"/><Relationship Id="rId11" Type="http://schemas.openxmlformats.org/officeDocument/2006/relationships/image" Target="../media/image224.jpg"/><Relationship Id="rId5" Type="http://schemas.openxmlformats.org/officeDocument/2006/relationships/image" Target="../media/image218.jpg"/><Relationship Id="rId15" Type="http://schemas.openxmlformats.org/officeDocument/2006/relationships/image" Target="../media/image228.jpg"/><Relationship Id="rId10" Type="http://schemas.openxmlformats.org/officeDocument/2006/relationships/image" Target="../media/image223.jpg"/><Relationship Id="rId4" Type="http://schemas.openxmlformats.org/officeDocument/2006/relationships/image" Target="../media/image217.jpg"/><Relationship Id="rId9" Type="http://schemas.openxmlformats.org/officeDocument/2006/relationships/image" Target="../media/image222.jpg"/><Relationship Id="rId14" Type="http://schemas.openxmlformats.org/officeDocument/2006/relationships/image" Target="../media/image227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ieeexplore.ieee.org/document/69096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196752"/>
            <a:ext cx="8496944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Improving ResNet-based Feature Extractor for Face Recognition via Re-ranking and Approximate Nearest Neighbor Search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VGGFace2 (2018)</a:t>
            </a:r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 dataset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Convert the problem to N-ways </a:t>
            </a:r>
            <a:r>
              <a:rPr kumimoji="1" lang="en-US" altLang="zh-TW" dirty="0"/>
              <a:t>classification problem and </a:t>
            </a:r>
            <a:r>
              <a:rPr kumimoji="1" lang="en" altLang="zh-TW" dirty="0"/>
              <a:t>train on </a:t>
            </a:r>
            <a:r>
              <a:rPr kumimoji="1" lang="en-US" altLang="zh-TW" dirty="0"/>
              <a:t>MS-Celeb-1M dataset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Remove the FC layer and get vectors</a:t>
            </a:r>
            <a:r>
              <a:rPr kumimoji="1" lang="en-US" altLang="zh-TW" dirty="0"/>
              <a:t>, and then fine-tune on VGGFace2 as an </a:t>
            </a:r>
            <a:r>
              <a:rPr lang="en-US" altLang="zh-TW" dirty="0"/>
              <a:t>8631-classes classifier</a:t>
            </a:r>
            <a:r>
              <a:rPr lang="zh-TW" altLang="zh-TW" dirty="0"/>
              <a:t> </a:t>
            </a:r>
            <a:endParaRPr kumimoji="1" lang="en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Feature Extractor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530588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policies (naive)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475471" y="3094691"/>
            <a:ext cx="135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(#099)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111590" y="5262434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FDADF2-5EAA-E249-8DA3-24B8DEFB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8" y="1626348"/>
            <a:ext cx="1125454" cy="13888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9D2F19F-919B-554F-BDB9-691B62CE8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2579" y="3715139"/>
            <a:ext cx="1125454" cy="138885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A20C5F0-A186-3147-8ECC-D22019A79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905" y="1678029"/>
            <a:ext cx="1028397" cy="128549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CA7738D-133B-B947-AB10-A221317E2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897" y="1670159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7F73908-2BD3-F049-825B-BADB2E02D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888" y="1670159"/>
            <a:ext cx="1028397" cy="128549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ADCCBF4-D4CB-904B-9175-18285A242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880" y="1670157"/>
            <a:ext cx="1094038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A49D324-31F0-7445-82E5-D40A405DE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513" y="1678028"/>
            <a:ext cx="1056496" cy="127762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270208C-982D-744F-8312-5BABCDF5D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906" y="3758950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2E2B597-217C-A845-B97E-96E8CA2092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1185" y="3774691"/>
            <a:ext cx="1097120" cy="13012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8A567840-C952-F54B-A1B7-F5AA14ADA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969" y="3774691"/>
            <a:ext cx="1028396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179B67A-AEB5-C84B-B470-62965234B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405" y="3774691"/>
            <a:ext cx="1094037" cy="128549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22E6F21-8244-3143-9902-C19A5C06C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637" y="3774691"/>
            <a:ext cx="1028396" cy="1285495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2474569" y="3022053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kumimoji="1" lang="en-US" altLang="zh-TW" dirty="0"/>
              <a:t>0.7</a:t>
            </a:r>
            <a:r>
              <a:rPr lang="en-US" altLang="zh-TW" dirty="0"/>
              <a:t>12273</a:t>
            </a:r>
            <a:endParaRPr kumimoji="1"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3725145" y="301588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099_1</a:t>
            </a:r>
            <a:endParaRPr kumimoji="1" lang="en-US" altLang="zh-TW" dirty="0"/>
          </a:p>
          <a:p>
            <a:pPr algn="ctr"/>
            <a:r>
              <a:rPr lang="en-US" altLang="zh-TW" dirty="0"/>
              <a:t>0.710558</a:t>
            </a:r>
            <a:endParaRPr kumimoji="1"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4902553" y="3015207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0.694191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153129" y="3022052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0.692250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404834" y="299829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099_0</a:t>
            </a:r>
            <a:endParaRPr kumimoji="1" lang="en-US" altLang="zh-TW" dirty="0"/>
          </a:p>
          <a:p>
            <a:pPr algn="ctr"/>
            <a:r>
              <a:rPr lang="en-US" altLang="zh-TW" dirty="0"/>
              <a:t>0.691296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2A59FE7-FB17-7A42-89BA-1569509FFB63}"/>
              </a:ext>
            </a:extLst>
          </p:cNvPr>
          <p:cNvSpPr txBox="1"/>
          <p:nvPr/>
        </p:nvSpPr>
        <p:spPr>
          <a:xfrm>
            <a:off x="2469235" y="50930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#099_1</a:t>
            </a:r>
          </a:p>
          <a:p>
            <a:pPr algn="ctr"/>
            <a:r>
              <a:rPr lang="en-US" altLang="zh-TW" dirty="0"/>
              <a:t>0.719207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F2D0AE8-219F-CB4A-A657-B82D5FDD8784}"/>
              </a:ext>
            </a:extLst>
          </p:cNvPr>
          <p:cNvSpPr txBox="1"/>
          <p:nvPr/>
        </p:nvSpPr>
        <p:spPr>
          <a:xfrm>
            <a:off x="4969238" y="5093095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#312_3</a:t>
            </a:r>
          </a:p>
          <a:p>
            <a:pPr algn="ctr"/>
            <a:r>
              <a:rPr lang="en-US" altLang="zh-TW" dirty="0"/>
              <a:t>0.701612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D0C92A0-B8E8-BF48-BE2D-C1ACC3D0355D}"/>
              </a:ext>
            </a:extLst>
          </p:cNvPr>
          <p:cNvSpPr txBox="1"/>
          <p:nvPr/>
        </p:nvSpPr>
        <p:spPr>
          <a:xfrm>
            <a:off x="6121825" y="510905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lang="en-US" altLang="zh-TW" dirty="0"/>
              <a:t>0.695524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810124-178B-9249-9D6A-F279E616B3C5}"/>
              </a:ext>
            </a:extLst>
          </p:cNvPr>
          <p:cNvSpPr txBox="1"/>
          <p:nvPr/>
        </p:nvSpPr>
        <p:spPr>
          <a:xfrm>
            <a:off x="7383358" y="5103997"/>
            <a:ext cx="1039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0.685185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B7FFCBF-4592-FE43-84DA-688146905D41}"/>
              </a:ext>
            </a:extLst>
          </p:cNvPr>
          <p:cNvSpPr txBox="1"/>
          <p:nvPr/>
        </p:nvSpPr>
        <p:spPr>
          <a:xfrm>
            <a:off x="3717249" y="511973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0.708678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8258131-2DCE-B749-A8DF-C3D5F06B3E89}"/>
              </a:ext>
            </a:extLst>
          </p:cNvPr>
          <p:cNvSpPr txBox="1"/>
          <p:nvPr/>
        </p:nvSpPr>
        <p:spPr>
          <a:xfrm>
            <a:off x="2267744" y="5759354"/>
            <a:ext cx="16097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A401"/>
                </a:solidFill>
              </a:rPr>
              <a:t>#099: </a:t>
            </a:r>
            <a:r>
              <a:rPr lang="en-US" altLang="zh-TW" b="1" dirty="0">
                <a:solidFill>
                  <a:srgbClr val="00A401"/>
                </a:solidFill>
              </a:rPr>
              <a:t>0.704786</a:t>
            </a:r>
          </a:p>
          <a:p>
            <a:r>
              <a:rPr lang="en-US" altLang="zh-TW" dirty="0"/>
              <a:t>#217: 0.703898</a:t>
            </a:r>
          </a:p>
          <a:p>
            <a:r>
              <a:rPr lang="en-US" altLang="zh-TW" dirty="0"/>
              <a:t>#312: 0.701612</a:t>
            </a:r>
          </a:p>
          <a:p>
            <a:r>
              <a:rPr lang="en-US" altLang="zh-TW" dirty="0"/>
              <a:t>#184: 0.688717</a:t>
            </a:r>
          </a:p>
        </p:txBody>
      </p:sp>
      <p:sp>
        <p:nvSpPr>
          <p:cNvPr id="40" name="左大括弧 39">
            <a:extLst>
              <a:ext uri="{FF2B5EF4-FFF2-40B4-BE49-F238E27FC236}">
                <a16:creationId xmlns:a16="http://schemas.microsoft.com/office/drawing/2014/main" id="{D567AF10-48B7-A644-9BC7-C7E1B6AC3599}"/>
              </a:ext>
            </a:extLst>
          </p:cNvPr>
          <p:cNvSpPr/>
          <p:nvPr/>
        </p:nvSpPr>
        <p:spPr>
          <a:xfrm>
            <a:off x="1907705" y="5807425"/>
            <a:ext cx="432048" cy="981076"/>
          </a:xfrm>
          <a:prstGeom prst="lef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52008B6-0FB3-FC4B-BAA4-EAC29DA76456}"/>
              </a:ext>
            </a:extLst>
          </p:cNvPr>
          <p:cNvSpPr txBox="1"/>
          <p:nvPr/>
        </p:nvSpPr>
        <p:spPr>
          <a:xfrm>
            <a:off x="388509" y="6134860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After re-ranking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3828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858E6480-05F9-9945-98BE-8A8C4FB71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077448"/>
              </p:ext>
            </p:extLst>
          </p:nvPr>
        </p:nvGraphicFramePr>
        <p:xfrm>
          <a:off x="4850186" y="3743476"/>
          <a:ext cx="208280" cy="994170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65695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(our proposed)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F07F436-1B03-E145-8D0D-4C35CB61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15" y="3714620"/>
            <a:ext cx="584200" cy="6858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B67551A-50AA-1645-B325-6426197D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31" y="4263240"/>
            <a:ext cx="513091" cy="65075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79345C96-D812-EA4B-B934-053DABB19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969" y="4912355"/>
            <a:ext cx="530812" cy="62414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7254C5E0-7B3B-7845-BA2F-8BDE4A89A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615" y="3539222"/>
            <a:ext cx="560932" cy="709613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DEE391DA-0E70-E44B-876D-2B5D5DA75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111" y="4409543"/>
            <a:ext cx="544086" cy="693861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CE179D92-CE04-BF41-954C-708FAB4EFA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6126" y="4565256"/>
            <a:ext cx="587342" cy="697469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B1D3F22F-9E3A-6342-B53E-E362BE748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5049" y="5541212"/>
            <a:ext cx="530957" cy="69492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D841F9B8-962B-3A49-AC4D-93E9C64481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111" y="3714620"/>
            <a:ext cx="536086" cy="69492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CB27BDCF-A104-AB40-83E3-7AB5FFB53C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1302" y="3834898"/>
            <a:ext cx="541034" cy="709612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B9C22D7A-7352-7F42-9BED-3462B2BA2A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4335" y="5191769"/>
            <a:ext cx="575565" cy="698886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28F04BE9-665D-DE43-814D-108CDEB971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6006" y="3170152"/>
            <a:ext cx="541506" cy="692624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B0FA68C-5092-704F-AD96-8C52DCE72B72}"/>
              </a:ext>
            </a:extLst>
          </p:cNvPr>
          <p:cNvSpPr/>
          <p:nvPr/>
        </p:nvSpPr>
        <p:spPr>
          <a:xfrm>
            <a:off x="1182716" y="2567200"/>
            <a:ext cx="2097332" cy="373144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8918AE-954E-B040-BC31-8C34CDBF25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9895" y="5077841"/>
            <a:ext cx="584200" cy="723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BB109C-45CF-EA49-BC4B-9FAF419EFD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3132" y="2830257"/>
            <a:ext cx="618050" cy="709613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955C2056-E04C-6948-ACFF-A0464479543D}"/>
              </a:ext>
            </a:extLst>
          </p:cNvPr>
          <p:cNvSpPr txBox="1"/>
          <p:nvPr/>
        </p:nvSpPr>
        <p:spPr>
          <a:xfrm>
            <a:off x="217877" y="334718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EC5810C-8C2D-6A45-B85E-0F752359B8C7}"/>
              </a:ext>
            </a:extLst>
          </p:cNvPr>
          <p:cNvSpPr txBox="1"/>
          <p:nvPr/>
        </p:nvSpPr>
        <p:spPr>
          <a:xfrm>
            <a:off x="1814440" y="219774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Gallery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C278CD8-A4AC-D840-85F4-606021F21DD9}"/>
                  </a:ext>
                </a:extLst>
              </p:cNvPr>
              <p:cNvSpPr txBox="1"/>
              <p:nvPr/>
            </p:nvSpPr>
            <p:spPr>
              <a:xfrm>
                <a:off x="3527970" y="4818817"/>
                <a:ext cx="4397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C278CD8-A4AC-D840-85F4-606021F21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970" y="4818817"/>
                <a:ext cx="439736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1938913F-4622-5648-BE01-137CC01E6054}"/>
                  </a:ext>
                </a:extLst>
              </p:cNvPr>
              <p:cNvSpPr txBox="1"/>
              <p:nvPr/>
            </p:nvSpPr>
            <p:spPr>
              <a:xfrm>
                <a:off x="3859962" y="4822637"/>
                <a:ext cx="4444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1938913F-4622-5648-BE01-137CC01E6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962" y="4822637"/>
                <a:ext cx="444481" cy="338554"/>
              </a:xfrm>
              <a:prstGeom prst="rect">
                <a:avLst/>
              </a:prstGeom>
              <a:blipFill>
                <a:blip r:embed="rId17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7" name="表格 56">
            <a:extLst>
              <a:ext uri="{FF2B5EF4-FFF2-40B4-BE49-F238E27FC236}">
                <a16:creationId xmlns:a16="http://schemas.microsoft.com/office/drawing/2014/main" id="{EB0848E6-29F6-9441-A910-4CE9E8D41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381879"/>
              </p:ext>
            </p:extLst>
          </p:nvPr>
        </p:nvGraphicFramePr>
        <p:xfrm>
          <a:off x="3629015" y="3665621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9AC8FDB1-6874-C84E-B5E2-B16CCAA76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789547"/>
              </p:ext>
            </p:extLst>
          </p:nvPr>
        </p:nvGraphicFramePr>
        <p:xfrm>
          <a:off x="3978062" y="3661144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01D7E564-9941-8143-AC69-85F0098283C7}"/>
              </a:ext>
            </a:extLst>
          </p:cNvPr>
          <p:cNvSpPr txBox="1"/>
          <p:nvPr/>
        </p:nvSpPr>
        <p:spPr>
          <a:xfrm>
            <a:off x="4186343" y="405752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B7C74D7F-2D1A-AB4F-846E-D5CE70076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840248"/>
              </p:ext>
            </p:extLst>
          </p:nvPr>
        </p:nvGraphicFramePr>
        <p:xfrm>
          <a:off x="4573955" y="3659888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CC9E861B-653F-7A49-B40B-CEBBDA4E32DF}"/>
                  </a:ext>
                </a:extLst>
              </p:cNvPr>
              <p:cNvSpPr txBox="1"/>
              <p:nvPr/>
            </p:nvSpPr>
            <p:spPr>
              <a:xfrm>
                <a:off x="4456826" y="4818160"/>
                <a:ext cx="475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CC9E861B-653F-7A49-B40B-CEBBDA4E3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826" y="4818160"/>
                <a:ext cx="475258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/>
              <p:nvPr/>
            </p:nvSpPr>
            <p:spPr>
              <a:xfrm>
                <a:off x="5345906" y="3448303"/>
                <a:ext cx="9730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/>
                  <a:t>Cosine </a:t>
                </a:r>
              </a:p>
              <a:p>
                <a:pPr algn="ctr"/>
                <a:r>
                  <a:rPr lang="en-US" altLang="zh-TW" sz="1400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400" dirty="0"/>
                  <a:t> </a:t>
                </a:r>
                <a:endParaRPr kumimoji="1" lang="zh-TW" altLang="en-US" sz="1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906" y="3448303"/>
                <a:ext cx="973015" cy="738664"/>
              </a:xfrm>
              <a:prstGeom prst="rect">
                <a:avLst/>
              </a:prstGeom>
              <a:blipFill>
                <a:blip r:embed="rId19"/>
                <a:stretch>
                  <a:fillRect t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/>
              <p:nvPr/>
            </p:nvSpPr>
            <p:spPr>
              <a:xfrm>
                <a:off x="5350828" y="4311169"/>
                <a:ext cx="973015" cy="753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/>
                  <a:t>Jaccard </a:t>
                </a:r>
              </a:p>
              <a:p>
                <a:pPr algn="ctr"/>
                <a:r>
                  <a:rPr lang="en-US" altLang="zh-TW" sz="1400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sz="1400" dirty="0"/>
                  <a:t> </a:t>
                </a:r>
                <a:endParaRPr kumimoji="1" lang="zh-TW" altLang="en-US" sz="14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828" y="4311169"/>
                <a:ext cx="973015" cy="75379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82A882C6-424E-4543-BAC8-4D1EA8700760}"/>
              </a:ext>
            </a:extLst>
          </p:cNvPr>
          <p:cNvCxnSpPr>
            <a:cxnSpLocks/>
            <a:stCxn id="103" idx="1"/>
            <a:endCxn id="69" idx="1"/>
          </p:cNvCxnSpPr>
          <p:nvPr/>
        </p:nvCxnSpPr>
        <p:spPr>
          <a:xfrm flipV="1">
            <a:off x="4850186" y="3817635"/>
            <a:ext cx="495720" cy="42292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8F8A8030-5DA5-314D-950D-AD749C3CAD3B}"/>
              </a:ext>
            </a:extLst>
          </p:cNvPr>
          <p:cNvCxnSpPr>
            <a:cxnSpLocks/>
            <a:stCxn id="103" idx="1"/>
            <a:endCxn id="70" idx="1"/>
          </p:cNvCxnSpPr>
          <p:nvPr/>
        </p:nvCxnSpPr>
        <p:spPr>
          <a:xfrm>
            <a:off x="4850186" y="4240561"/>
            <a:ext cx="500642" cy="447506"/>
          </a:xfrm>
          <a:prstGeom prst="straightConnector1">
            <a:avLst/>
          </a:prstGeom>
          <a:ln w="38100">
            <a:solidFill>
              <a:srgbClr val="00A40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C85A3186-9A5B-7842-9A09-20C8FEBE093A}"/>
              </a:ext>
            </a:extLst>
          </p:cNvPr>
          <p:cNvCxnSpPr>
            <a:cxnSpLocks/>
            <a:stCxn id="69" idx="3"/>
            <a:endCxn id="93" idx="1"/>
          </p:cNvCxnSpPr>
          <p:nvPr/>
        </p:nvCxnSpPr>
        <p:spPr>
          <a:xfrm>
            <a:off x="6318921" y="3817635"/>
            <a:ext cx="449185" cy="40985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45FCA7A3-58BE-E94E-9AA9-4E61670D184E}"/>
              </a:ext>
            </a:extLst>
          </p:cNvPr>
          <p:cNvCxnSpPr>
            <a:cxnSpLocks/>
            <a:stCxn id="70" idx="3"/>
            <a:endCxn id="93" idx="1"/>
          </p:cNvCxnSpPr>
          <p:nvPr/>
        </p:nvCxnSpPr>
        <p:spPr>
          <a:xfrm flipV="1">
            <a:off x="6323843" y="4227493"/>
            <a:ext cx="444263" cy="460574"/>
          </a:xfrm>
          <a:prstGeom prst="straightConnector1">
            <a:avLst/>
          </a:prstGeom>
          <a:ln w="38100">
            <a:solidFill>
              <a:srgbClr val="00A40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/>
              <p:nvPr/>
            </p:nvSpPr>
            <p:spPr>
              <a:xfrm>
                <a:off x="6768106" y="3781217"/>
                <a:ext cx="1278459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/>
                  <a:t>aggregation</a:t>
                </a:r>
                <a:endParaRPr kumimoji="1" lang="en-US" altLang="zh-TW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zh-TW" altLang="en-US" sz="2200" b="0" i="0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en-US" altLang="zh-TW" sz="22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endParaRPr kumimoji="1" lang="en-US" altLang="zh-TW" sz="1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106" y="3781217"/>
                <a:ext cx="1278459" cy="892552"/>
              </a:xfrm>
              <a:prstGeom prst="rect">
                <a:avLst/>
              </a:prstGeom>
              <a:blipFill>
                <a:blip r:embed="rId21"/>
                <a:stretch>
                  <a:fillRect l="-980" t="-28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線箭頭接點 127">
            <a:extLst>
              <a:ext uri="{FF2B5EF4-FFF2-40B4-BE49-F238E27FC236}">
                <a16:creationId xmlns:a16="http://schemas.microsoft.com/office/drawing/2014/main" id="{12EB17BC-9C46-4249-A513-E4DBBE0D24AE}"/>
              </a:ext>
            </a:extLst>
          </p:cNvPr>
          <p:cNvCxnSpPr>
            <a:cxnSpLocks/>
          </p:cNvCxnSpPr>
          <p:nvPr/>
        </p:nvCxnSpPr>
        <p:spPr>
          <a:xfrm>
            <a:off x="7148518" y="4260257"/>
            <a:ext cx="834196" cy="696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746A6221-5A64-F943-9D3F-860669D6EFBB}"/>
              </a:ext>
            </a:extLst>
          </p:cNvPr>
          <p:cNvGrpSpPr/>
          <p:nvPr/>
        </p:nvGrpSpPr>
        <p:grpSpPr>
          <a:xfrm>
            <a:off x="253027" y="1609336"/>
            <a:ext cx="8254900" cy="588882"/>
            <a:chOff x="29528" y="6318810"/>
            <a:chExt cx="8254900" cy="588882"/>
          </a:xfrm>
        </p:grpSpPr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0229DBF2-539B-044A-B769-E88E5704AF10}"/>
                </a:ext>
              </a:extLst>
            </p:cNvPr>
            <p:cNvSpPr txBox="1"/>
            <p:nvPr/>
          </p:nvSpPr>
          <p:spPr>
            <a:xfrm>
              <a:off x="29528" y="6318810"/>
              <a:ext cx="2985433" cy="586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TW" b="1" dirty="0"/>
                <a:t>Sample</a:t>
              </a:r>
              <a:endParaRPr kumimoji="1" lang="en-US" altLang="zh-TW" b="1" dirty="0"/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AC5E2DA8-EC6F-0A41-97E1-D6EC88C6AC79}"/>
                </a:ext>
              </a:extLst>
            </p:cNvPr>
            <p:cNvSpPr txBox="1"/>
            <p:nvPr/>
          </p:nvSpPr>
          <p:spPr>
            <a:xfrm>
              <a:off x="3016542" y="6319196"/>
              <a:ext cx="1708230" cy="58477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b="1" dirty="0"/>
                <a:t>Feature</a:t>
              </a:r>
            </a:p>
            <a:p>
              <a:pPr algn="ctr"/>
              <a:r>
                <a:rPr lang="en-US" altLang="zh-TW" b="1" dirty="0"/>
                <a:t>Extraction</a:t>
              </a:r>
              <a:endParaRPr kumimoji="1" lang="zh-TW" altLang="en-US" b="1" dirty="0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58BF127A-8D9D-9344-A890-BC073FA21DDE}"/>
                </a:ext>
              </a:extLst>
            </p:cNvPr>
            <p:cNvSpPr txBox="1"/>
            <p:nvPr/>
          </p:nvSpPr>
          <p:spPr>
            <a:xfrm>
              <a:off x="4724772" y="6319195"/>
              <a:ext cx="1779828" cy="586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kumimoji="1" lang="en-US" altLang="zh-TW" b="1" dirty="0"/>
                <a:t>Distance Measurement</a:t>
              </a:r>
              <a:endParaRPr kumimoji="1" lang="zh-TW" altLang="en-US" b="1" dirty="0"/>
            </a:p>
          </p:txBody>
        </p: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187509F0-3ADA-C146-9A8A-12AA62230F7F}"/>
                </a:ext>
              </a:extLst>
            </p:cNvPr>
            <p:cNvSpPr txBox="1"/>
            <p:nvPr/>
          </p:nvSpPr>
          <p:spPr>
            <a:xfrm>
              <a:off x="6504600" y="6320892"/>
              <a:ext cx="1779828" cy="5868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b="1" dirty="0"/>
                <a:t>Aggregation</a:t>
              </a:r>
            </a:p>
          </p:txBody>
        </p:sp>
      </p:grpSp>
      <p:graphicFrame>
        <p:nvGraphicFramePr>
          <p:cNvPr id="139" name="表格 138">
            <a:extLst>
              <a:ext uri="{FF2B5EF4-FFF2-40B4-BE49-F238E27FC236}">
                <a16:creationId xmlns:a16="http://schemas.microsoft.com/office/drawing/2014/main" id="{29E9632F-734C-B64E-98B1-8E6EF287A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906975"/>
              </p:ext>
            </p:extLst>
          </p:nvPr>
        </p:nvGraphicFramePr>
        <p:xfrm>
          <a:off x="8046565" y="3685741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/>
              <p:nvPr/>
            </p:nvSpPr>
            <p:spPr>
              <a:xfrm>
                <a:off x="7664197" y="4802278"/>
                <a:ext cx="973015" cy="757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/>
                  <a:t>final </a:t>
                </a:r>
              </a:p>
              <a:p>
                <a:pPr algn="ctr"/>
                <a:r>
                  <a:rPr lang="en-US" altLang="zh-TW" sz="1400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1400" dirty="0"/>
                  <a:t> </a:t>
                </a:r>
                <a:endParaRPr kumimoji="1" lang="zh-TW" altLang="en-US" sz="1400" dirty="0"/>
              </a:p>
            </p:txBody>
          </p:sp>
        </mc:Choice>
        <mc:Fallback xmlns="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197" y="4802278"/>
                <a:ext cx="973015" cy="75706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855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(our proposed)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465417" y="2761416"/>
            <a:ext cx="12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zh-TW" altLang="en-US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2297893" y="2541867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#343_4</a:t>
            </a:r>
          </a:p>
          <a:p>
            <a:pPr algn="ctr"/>
            <a:r>
              <a:rPr lang="en-US" altLang="zh-TW" sz="1400" dirty="0"/>
              <a:t>0.206344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3549033" y="254254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0.264809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4726441" y="254186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0.265400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5974072" y="2541867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0.284193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228722" y="2524960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257_3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0.289902</a:t>
            </a:r>
            <a:endParaRPr kumimoji="1" lang="zh-TW" altLang="en-US" sz="1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20F4C89-3FCD-204A-8D7B-EFDA174DB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05" y="1561155"/>
            <a:ext cx="974009" cy="11434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01D5C6A-4AC2-CE47-8978-CD5ABC982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822" y="1561155"/>
            <a:ext cx="800344" cy="9102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983" y="1572592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9691" y="1584029"/>
            <a:ext cx="785447" cy="9018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9491" y="1581059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34FA288-28A2-F04F-BE48-0E9A396CA5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0819" y="1577310"/>
            <a:ext cx="721173" cy="901466"/>
          </a:xfrm>
          <a:prstGeom prst="rect">
            <a:avLst/>
          </a:prstGeom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711294" y="2132856"/>
            <a:ext cx="61571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2844763" y="301195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059775" y="303354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5281387" y="304818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6505523" y="304818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7729659" y="303354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0B740530-533C-2541-8072-90DB80733780}"/>
                  </a:ext>
                </a:extLst>
              </p:cNvPr>
              <p:cNvSpPr txBox="1"/>
              <p:nvPr/>
            </p:nvSpPr>
            <p:spPr>
              <a:xfrm>
                <a:off x="1852351" y="2556878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0B740530-533C-2541-8072-90DB8073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51" y="2556878"/>
                <a:ext cx="39639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611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(our proposed)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465417" y="2761416"/>
            <a:ext cx="12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zh-TW" altLang="en-US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2297893" y="2541867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#343_4</a:t>
            </a:r>
          </a:p>
          <a:p>
            <a:pPr algn="ctr"/>
            <a:r>
              <a:rPr lang="en-US" altLang="zh-TW" sz="1400" dirty="0"/>
              <a:t>0.206344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3549033" y="254254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0.264809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4726441" y="254186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0.265400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5974072" y="2541867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0.284193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228722" y="2524960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257_3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0.289902</a:t>
            </a:r>
            <a:endParaRPr kumimoji="1" lang="zh-TW" altLang="en-US" sz="1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20F4C89-3FCD-204A-8D7B-EFDA174DB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05" y="1561155"/>
            <a:ext cx="974009" cy="11434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01D5C6A-4AC2-CE47-8978-CD5ABC982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822" y="1561155"/>
            <a:ext cx="800344" cy="9102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983" y="1572592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9691" y="1584029"/>
            <a:ext cx="785447" cy="9018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9491" y="1581059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34FA288-28A2-F04F-BE48-0E9A396CA5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0819" y="1577310"/>
            <a:ext cx="721173" cy="9014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8A87FBC-D200-EC4A-8417-06A1CD978D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3114" y="3175006"/>
            <a:ext cx="543295" cy="642076"/>
          </a:xfrm>
          <a:prstGeom prst="rect">
            <a:avLst/>
          </a:prstGeom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711294" y="2132856"/>
            <a:ext cx="61571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2844763" y="301195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圖片 27">
            <a:extLst>
              <a:ext uri="{FF2B5EF4-FFF2-40B4-BE49-F238E27FC236}">
                <a16:creationId xmlns:a16="http://schemas.microsoft.com/office/drawing/2014/main" id="{5FB0F565-FAD1-2847-919F-574CBDAA22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3011" y="3863266"/>
            <a:ext cx="571500" cy="68580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84AC615F-6677-CE49-AC7B-3B76953949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3011" y="4581800"/>
            <a:ext cx="543294" cy="642075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29A62BE8-4E5A-9642-8F90-E570505491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73011" y="5256609"/>
            <a:ext cx="543294" cy="679118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2F2753E8-69A5-5D43-A184-AF79223FBA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5814" y="5988800"/>
            <a:ext cx="530491" cy="651057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73AA382D-0B7F-384A-BF1A-2992872FB76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08922" y="3200446"/>
            <a:ext cx="536362" cy="654362"/>
          </a:xfrm>
          <a:prstGeom prst="rect">
            <a:avLst/>
          </a:prstGeom>
        </p:spPr>
      </p:pic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059775" y="303354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8" name="圖片 47">
            <a:extLst>
              <a:ext uri="{FF2B5EF4-FFF2-40B4-BE49-F238E27FC236}">
                <a16:creationId xmlns:a16="http://schemas.microsoft.com/office/drawing/2014/main" id="{90402244-2380-D441-A2AB-1761A9E3C8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93456" y="3873437"/>
            <a:ext cx="556590" cy="643899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8DB6C5-2EFB-7443-85DC-DF1AAAECB5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2512" y="4543984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28A7D9CD-1A90-AA44-9C05-B51932B12CE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5786" y="5226823"/>
            <a:ext cx="519638" cy="655196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876F4695-50D1-E245-BBC2-6EBBD0F8786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86655" y="5935727"/>
            <a:ext cx="558629" cy="679118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E21227F2-A2E0-2948-84E8-E2932BF02B6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86667" y="3181049"/>
            <a:ext cx="536358" cy="649818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7F207457-25DE-974B-AECC-926197B612F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84565" y="3858184"/>
            <a:ext cx="566057" cy="685800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3C479A66-833A-3645-91F6-97B685A888A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84565" y="4562184"/>
            <a:ext cx="565850" cy="655195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EB87F1D1-466F-0742-ACA3-D447208BB1E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91444" y="5264058"/>
            <a:ext cx="545996" cy="655195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65382EA-37BE-8043-905E-FD08213BBC0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007054" y="5965932"/>
            <a:ext cx="533400" cy="647700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3E54DF4D-C092-264E-A525-53F5EA167F3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51190" y="3187427"/>
            <a:ext cx="510238" cy="629655"/>
          </a:xfrm>
          <a:prstGeom prst="rect">
            <a:avLst/>
          </a:prstGeom>
        </p:spPr>
      </p:pic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5281387" y="304818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6505523" y="304818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0" name="圖片 59">
            <a:extLst>
              <a:ext uri="{FF2B5EF4-FFF2-40B4-BE49-F238E27FC236}">
                <a16:creationId xmlns:a16="http://schemas.microsoft.com/office/drawing/2014/main" id="{E6BFDDF4-05C2-9D40-B292-FA5FA0E414D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66013" y="3863266"/>
            <a:ext cx="524431" cy="622762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3E2058D7-4AAD-1242-9CAA-2795CB2CE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311" y="4542314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195F3731-3D74-A143-9967-58036C4F1ED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277310" y="5251677"/>
            <a:ext cx="569349" cy="653077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F3615FF2-51B4-B14E-B80C-114D2C834A0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284118" y="5959284"/>
            <a:ext cx="530491" cy="663114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7CB2E6CC-2699-5F44-8CB3-1AE2260398C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486492" y="3191503"/>
            <a:ext cx="513868" cy="625579"/>
          </a:xfrm>
          <a:prstGeom prst="rect">
            <a:avLst/>
          </a:prstGeom>
        </p:spPr>
      </p:pic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7729659" y="303354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6" name="圖片 65">
            <a:extLst>
              <a:ext uri="{FF2B5EF4-FFF2-40B4-BE49-F238E27FC236}">
                <a16:creationId xmlns:a16="http://schemas.microsoft.com/office/drawing/2014/main" id="{F0F342BD-BFA4-B542-AA95-CE40EB701C6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94471" y="3854808"/>
            <a:ext cx="513868" cy="636218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8B9C2A13-128A-F54F-B275-CDD59FD389E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78355" y="4534955"/>
            <a:ext cx="546100" cy="660400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5433002A-C656-5844-8DF4-48BF4750A29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489157" y="5228431"/>
            <a:ext cx="508000" cy="635000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21CCD6E1-FAC8-E746-838A-78D5C003D1A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470107" y="5935727"/>
            <a:ext cx="546100" cy="664817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2B228E-5907-E842-8CB6-916D0DD6544E}"/>
              </a:ext>
            </a:extLst>
          </p:cNvPr>
          <p:cNvSpPr txBox="1"/>
          <p:nvPr/>
        </p:nvSpPr>
        <p:spPr>
          <a:xfrm>
            <a:off x="2598328" y="662239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0B740530-533C-2541-8072-90DB80733780}"/>
                  </a:ext>
                </a:extLst>
              </p:cNvPr>
              <p:cNvSpPr txBox="1"/>
              <p:nvPr/>
            </p:nvSpPr>
            <p:spPr>
              <a:xfrm>
                <a:off x="1852351" y="2556878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0B740530-533C-2541-8072-90DB8073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51" y="2556878"/>
                <a:ext cx="396391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1DF7F23F-8CBC-0540-82A1-A5BE4E48E262}"/>
                  </a:ext>
                </a:extLst>
              </p:cNvPr>
              <p:cNvSpPr txBox="1"/>
              <p:nvPr/>
            </p:nvSpPr>
            <p:spPr>
              <a:xfrm>
                <a:off x="1924044" y="6596343"/>
                <a:ext cx="373372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1DF7F23F-8CBC-0540-82A1-A5BE4E48E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044" y="6596343"/>
                <a:ext cx="373372" cy="28995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字方塊 72">
            <a:extLst>
              <a:ext uri="{FF2B5EF4-FFF2-40B4-BE49-F238E27FC236}">
                <a16:creationId xmlns:a16="http://schemas.microsoft.com/office/drawing/2014/main" id="{FF00F33D-4391-6540-8A43-991F61DC1AE0}"/>
              </a:ext>
            </a:extLst>
          </p:cNvPr>
          <p:cNvSpPr txBox="1"/>
          <p:nvPr/>
        </p:nvSpPr>
        <p:spPr>
          <a:xfrm>
            <a:off x="3830258" y="660147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790987D-891D-1D45-830A-3C411BC6C530}"/>
              </a:ext>
            </a:extLst>
          </p:cNvPr>
          <p:cNvSpPr txBox="1"/>
          <p:nvPr/>
        </p:nvSpPr>
        <p:spPr>
          <a:xfrm>
            <a:off x="6311662" y="6613632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F390E27-0EBC-4F4D-9D00-5E38208738A6}"/>
              </a:ext>
            </a:extLst>
          </p:cNvPr>
          <p:cNvSpPr txBox="1"/>
          <p:nvPr/>
        </p:nvSpPr>
        <p:spPr>
          <a:xfrm>
            <a:off x="5112820" y="659396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1</a:t>
            </a:r>
            <a:endParaRPr kumimoji="1" lang="zh-TW" altLang="en-US" sz="1400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1AFCC32C-BF6E-D846-B28C-222EBD847019}"/>
              </a:ext>
            </a:extLst>
          </p:cNvPr>
          <p:cNvSpPr txBox="1"/>
          <p:nvPr/>
        </p:nvSpPr>
        <p:spPr>
          <a:xfrm>
            <a:off x="7588726" y="65764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1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09260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(our proposed)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465417" y="2761416"/>
            <a:ext cx="12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zh-TW" altLang="en-US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2297893" y="2541867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#343_4</a:t>
            </a:r>
          </a:p>
          <a:p>
            <a:pPr algn="ctr"/>
            <a:r>
              <a:rPr lang="en-US" altLang="zh-TW" sz="1400" dirty="0"/>
              <a:t>0.206344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3549033" y="254254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0.264809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4726441" y="254186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0.265400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5974072" y="2541867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0.284193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228722" y="2524960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257_3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0.289902</a:t>
            </a:r>
            <a:endParaRPr kumimoji="1" lang="zh-TW" altLang="en-US" sz="1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20F4C89-3FCD-204A-8D7B-EFDA174DB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05" y="1561155"/>
            <a:ext cx="974009" cy="11434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01D5C6A-4AC2-CE47-8978-CD5ABC982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822" y="1561155"/>
            <a:ext cx="800344" cy="9102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983" y="1572592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9691" y="1584029"/>
            <a:ext cx="785447" cy="9018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9491" y="1581059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34FA288-28A2-F04F-BE48-0E9A396CA5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0819" y="1577310"/>
            <a:ext cx="721173" cy="9014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8A87FBC-D200-EC4A-8417-06A1CD978D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3114" y="3175006"/>
            <a:ext cx="543295" cy="642076"/>
          </a:xfrm>
          <a:prstGeom prst="rect">
            <a:avLst/>
          </a:prstGeom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711294" y="2132856"/>
            <a:ext cx="61571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2844763" y="301195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圖片 27">
            <a:extLst>
              <a:ext uri="{FF2B5EF4-FFF2-40B4-BE49-F238E27FC236}">
                <a16:creationId xmlns:a16="http://schemas.microsoft.com/office/drawing/2014/main" id="{5FB0F565-FAD1-2847-919F-574CBDAA22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3011" y="3863266"/>
            <a:ext cx="571500" cy="68580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84AC615F-6677-CE49-AC7B-3B76953949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3011" y="4581800"/>
            <a:ext cx="543294" cy="642075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29A62BE8-4E5A-9642-8F90-E570505491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73011" y="5256609"/>
            <a:ext cx="543294" cy="679118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2F2753E8-69A5-5D43-A184-AF79223FBA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5814" y="5988800"/>
            <a:ext cx="530491" cy="651057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73AA382D-0B7F-384A-BF1A-2992872FB76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08922" y="3200446"/>
            <a:ext cx="536362" cy="654362"/>
          </a:xfrm>
          <a:prstGeom prst="rect">
            <a:avLst/>
          </a:prstGeom>
        </p:spPr>
      </p:pic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059775" y="303354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8" name="圖片 47">
            <a:extLst>
              <a:ext uri="{FF2B5EF4-FFF2-40B4-BE49-F238E27FC236}">
                <a16:creationId xmlns:a16="http://schemas.microsoft.com/office/drawing/2014/main" id="{90402244-2380-D441-A2AB-1761A9E3C8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93456" y="3873437"/>
            <a:ext cx="556590" cy="643899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8DB6C5-2EFB-7443-85DC-DF1AAAECB5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2512" y="4543984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28A7D9CD-1A90-AA44-9C05-B51932B12CE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5786" y="5226823"/>
            <a:ext cx="519638" cy="655196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876F4695-50D1-E245-BBC2-6EBBD0F8786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86655" y="5935727"/>
            <a:ext cx="558629" cy="679118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E21227F2-A2E0-2948-84E8-E2932BF02B6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86667" y="3181049"/>
            <a:ext cx="536358" cy="649818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7F207457-25DE-974B-AECC-926197B612F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84565" y="3858184"/>
            <a:ext cx="566057" cy="685800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3C479A66-833A-3645-91F6-97B685A888A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84565" y="4562184"/>
            <a:ext cx="565850" cy="655195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EB87F1D1-466F-0742-ACA3-D447208BB1E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91444" y="5264058"/>
            <a:ext cx="545996" cy="655195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65382EA-37BE-8043-905E-FD08213BBC0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007054" y="5965932"/>
            <a:ext cx="533400" cy="647700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3E54DF4D-C092-264E-A525-53F5EA167F3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51190" y="3187427"/>
            <a:ext cx="510238" cy="629655"/>
          </a:xfrm>
          <a:prstGeom prst="rect">
            <a:avLst/>
          </a:prstGeom>
        </p:spPr>
      </p:pic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5281387" y="304818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6505523" y="304818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0" name="圖片 59">
            <a:extLst>
              <a:ext uri="{FF2B5EF4-FFF2-40B4-BE49-F238E27FC236}">
                <a16:creationId xmlns:a16="http://schemas.microsoft.com/office/drawing/2014/main" id="{E6BFDDF4-05C2-9D40-B292-FA5FA0E414D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66013" y="3863266"/>
            <a:ext cx="524431" cy="622762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3E2058D7-4AAD-1242-9CAA-2795CB2CE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311" y="4542314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195F3731-3D74-A143-9967-58036C4F1ED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277310" y="5251677"/>
            <a:ext cx="569349" cy="653077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F3615FF2-51B4-B14E-B80C-114D2C834A0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284118" y="5959284"/>
            <a:ext cx="530491" cy="663114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7CB2E6CC-2699-5F44-8CB3-1AE2260398C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486492" y="3191503"/>
            <a:ext cx="513868" cy="625579"/>
          </a:xfrm>
          <a:prstGeom prst="rect">
            <a:avLst/>
          </a:prstGeom>
        </p:spPr>
      </p:pic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7729659" y="303354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6" name="圖片 65">
            <a:extLst>
              <a:ext uri="{FF2B5EF4-FFF2-40B4-BE49-F238E27FC236}">
                <a16:creationId xmlns:a16="http://schemas.microsoft.com/office/drawing/2014/main" id="{F0F342BD-BFA4-B542-AA95-CE40EB701C6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94471" y="3854808"/>
            <a:ext cx="513868" cy="636218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8B9C2A13-128A-F54F-B275-CDD59FD389E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78355" y="4534955"/>
            <a:ext cx="546100" cy="660400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5433002A-C656-5844-8DF4-48BF4750A29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489157" y="5228431"/>
            <a:ext cx="508000" cy="635000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21CCD6E1-FAC8-E746-838A-78D5C003D1A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470107" y="5935727"/>
            <a:ext cx="546100" cy="664817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2B228E-5907-E842-8CB6-916D0DD6544E}"/>
              </a:ext>
            </a:extLst>
          </p:cNvPr>
          <p:cNvSpPr txBox="1"/>
          <p:nvPr/>
        </p:nvSpPr>
        <p:spPr>
          <a:xfrm>
            <a:off x="2598328" y="662239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0B740530-533C-2541-8072-90DB80733780}"/>
                  </a:ext>
                </a:extLst>
              </p:cNvPr>
              <p:cNvSpPr txBox="1"/>
              <p:nvPr/>
            </p:nvSpPr>
            <p:spPr>
              <a:xfrm>
                <a:off x="1852351" y="2556878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0B740530-533C-2541-8072-90DB8073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51" y="2556878"/>
                <a:ext cx="396391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1DF7F23F-8CBC-0540-82A1-A5BE4E48E262}"/>
                  </a:ext>
                </a:extLst>
              </p:cNvPr>
              <p:cNvSpPr txBox="1"/>
              <p:nvPr/>
            </p:nvSpPr>
            <p:spPr>
              <a:xfrm>
                <a:off x="1924044" y="6596343"/>
                <a:ext cx="373372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1DF7F23F-8CBC-0540-82A1-A5BE4E48E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044" y="6596343"/>
                <a:ext cx="373372" cy="28995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字方塊 72">
            <a:extLst>
              <a:ext uri="{FF2B5EF4-FFF2-40B4-BE49-F238E27FC236}">
                <a16:creationId xmlns:a16="http://schemas.microsoft.com/office/drawing/2014/main" id="{FF00F33D-4391-6540-8A43-991F61DC1AE0}"/>
              </a:ext>
            </a:extLst>
          </p:cNvPr>
          <p:cNvSpPr txBox="1"/>
          <p:nvPr/>
        </p:nvSpPr>
        <p:spPr>
          <a:xfrm>
            <a:off x="3830258" y="660147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790987D-891D-1D45-830A-3C411BC6C530}"/>
              </a:ext>
            </a:extLst>
          </p:cNvPr>
          <p:cNvSpPr txBox="1"/>
          <p:nvPr/>
        </p:nvSpPr>
        <p:spPr>
          <a:xfrm>
            <a:off x="6311662" y="6613632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F390E27-0EBC-4F4D-9D00-5E38208738A6}"/>
              </a:ext>
            </a:extLst>
          </p:cNvPr>
          <p:cNvSpPr txBox="1"/>
          <p:nvPr/>
        </p:nvSpPr>
        <p:spPr>
          <a:xfrm>
            <a:off x="5112820" y="659396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1</a:t>
            </a:r>
            <a:endParaRPr kumimoji="1" lang="zh-TW" altLang="en-US" sz="1400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1AFCC32C-BF6E-D846-B28C-222EBD847019}"/>
              </a:ext>
            </a:extLst>
          </p:cNvPr>
          <p:cNvSpPr txBox="1"/>
          <p:nvPr/>
        </p:nvSpPr>
        <p:spPr>
          <a:xfrm>
            <a:off x="7588726" y="65764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1</a:t>
            </a:r>
            <a:endParaRPr kumimoji="1" lang="zh-TW" altLang="en-US" sz="1400" dirty="0"/>
          </a:p>
        </p:txBody>
      </p:sp>
      <p:sp>
        <p:nvSpPr>
          <p:cNvPr id="77" name="弧形向下箭號 76">
            <a:extLst>
              <a:ext uri="{FF2B5EF4-FFF2-40B4-BE49-F238E27FC236}">
                <a16:creationId xmlns:a16="http://schemas.microsoft.com/office/drawing/2014/main" id="{E8AC924C-89D1-A147-9531-C9C97B83998D}"/>
              </a:ext>
            </a:extLst>
          </p:cNvPr>
          <p:cNvSpPr/>
          <p:nvPr/>
        </p:nvSpPr>
        <p:spPr>
          <a:xfrm flipH="1">
            <a:off x="5523025" y="1141861"/>
            <a:ext cx="1133482" cy="43641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0D9AA77-6367-8340-9DFA-355621C751A7}"/>
                  </a:ext>
                </a:extLst>
              </p:cNvPr>
              <p:cNvSpPr txBox="1"/>
              <p:nvPr/>
            </p:nvSpPr>
            <p:spPr>
              <a:xfrm>
                <a:off x="108555" y="4406853"/>
                <a:ext cx="2464456" cy="355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TW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0D9AA77-6367-8340-9DFA-355621C75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5" y="4406853"/>
                <a:ext cx="2464456" cy="355867"/>
              </a:xfrm>
              <a:prstGeom prst="rect">
                <a:avLst/>
              </a:prstGeom>
              <a:blipFill>
                <a:blip r:embed="rId3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400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/>
              <a:t>Re-ranking policy (our proposed)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147222" y="2761416"/>
            <a:ext cx="184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Flipped </a:t>
            </a:r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zh-TW" altLang="en-US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2327834" y="2541867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3578974" y="254254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152_4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4756382" y="254186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004013" y="2541867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258663" y="2524960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377" y="1595867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7990" y="1622106"/>
            <a:ext cx="785447" cy="9018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7995" y="161826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711294" y="2132856"/>
            <a:ext cx="61571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2874704" y="301195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089716" y="303354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圖片 51">
            <a:extLst>
              <a:ext uri="{FF2B5EF4-FFF2-40B4-BE49-F238E27FC236}">
                <a16:creationId xmlns:a16="http://schemas.microsoft.com/office/drawing/2014/main" id="{E21227F2-A2E0-2948-84E8-E2932BF02B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596" y="3192002"/>
            <a:ext cx="536358" cy="649818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7F207457-25DE-974B-AECC-926197B612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1746" y="3848786"/>
            <a:ext cx="566057" cy="685800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3C479A66-833A-3645-91F6-97B685A888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449" y="4558477"/>
            <a:ext cx="565850" cy="655195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EB87F1D1-466F-0742-ACA3-D447208BB1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1776" y="5235894"/>
            <a:ext cx="545996" cy="655195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65382EA-37BE-8043-905E-FD08213BBC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7349" y="5924489"/>
            <a:ext cx="533400" cy="647700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3E54DF4D-C092-264E-A525-53F5EA167F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3239" y="3218483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5311328" y="304818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6535464" y="304818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0" name="圖片 59">
            <a:extLst>
              <a:ext uri="{FF2B5EF4-FFF2-40B4-BE49-F238E27FC236}">
                <a16:creationId xmlns:a16="http://schemas.microsoft.com/office/drawing/2014/main" id="{E6BFDDF4-05C2-9D40-B292-FA5FA0E414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8062" y="3894322"/>
            <a:ext cx="524431" cy="622762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3E2058D7-4AAD-1242-9CAA-2795CB2C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360" y="4573370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195F3731-3D74-A143-9967-58036C4F1E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71264" y="5292025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F3615FF2-51B4-B14E-B80C-114D2C834A0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06167" y="5990340"/>
            <a:ext cx="530491" cy="663114"/>
          </a:xfrm>
          <a:prstGeom prst="rect">
            <a:avLst/>
          </a:prstGeom>
        </p:spPr>
      </p:pic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7759600" y="303354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6386" y="1561155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35323" y="1602828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DECE200-A139-9048-BA4D-2C43671820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9752" y="3177701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9624" y="1631790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35D32B3-0CCB-A047-BF80-0DA03FDE16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95304" y="3845604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D2E6DFE-6F40-4B4C-B9E5-446E19909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2752" y="4502387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AD4DE77-D62D-3247-8F46-C1CA9EF034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87670" y="5203686"/>
            <a:ext cx="575263" cy="71411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0F1BB63-359D-5F43-B1D3-48490A98B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304" y="5942254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14DE6E7-5DF1-FD4F-B3E6-292742590CBD}"/>
                  </a:ext>
                </a:extLst>
              </p:cNvPr>
              <p:cNvSpPr txBox="1"/>
              <p:nvPr/>
            </p:nvSpPr>
            <p:spPr>
              <a:xfrm>
                <a:off x="1953187" y="2555737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TW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kumimoji="1" lang="en-US" altLang="zh-TW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14DE6E7-5DF1-FD4F-B3E6-292742590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187" y="2555737"/>
                <a:ext cx="39639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54BB44A-E4B5-B945-A135-2BF42C9825CC}"/>
                  </a:ext>
                </a:extLst>
              </p:cNvPr>
              <p:cNvSpPr txBox="1"/>
              <p:nvPr/>
            </p:nvSpPr>
            <p:spPr>
              <a:xfrm>
                <a:off x="1924044" y="6596343"/>
                <a:ext cx="373372" cy="2929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54BB44A-E4B5-B945-A135-2BF42C982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044" y="6596343"/>
                <a:ext cx="373372" cy="2929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字方塊 72">
            <a:extLst>
              <a:ext uri="{FF2B5EF4-FFF2-40B4-BE49-F238E27FC236}">
                <a16:creationId xmlns:a16="http://schemas.microsoft.com/office/drawing/2014/main" id="{0B390B89-A0BF-2545-8FA8-DD66DB901F11}"/>
              </a:ext>
            </a:extLst>
          </p:cNvPr>
          <p:cNvSpPr txBox="1"/>
          <p:nvPr/>
        </p:nvSpPr>
        <p:spPr>
          <a:xfrm>
            <a:off x="2604405" y="663828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6A5F923-9D4A-A24E-AF62-DEB64467490D}"/>
              </a:ext>
            </a:extLst>
          </p:cNvPr>
          <p:cNvSpPr txBox="1"/>
          <p:nvPr/>
        </p:nvSpPr>
        <p:spPr>
          <a:xfrm>
            <a:off x="3942748" y="663828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1</a:t>
            </a:r>
            <a:endParaRPr kumimoji="1" lang="zh-TW" altLang="en-US" sz="1400" dirty="0"/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E1E56E2A-9CAE-FF40-BFAD-65BDD34A545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04355" y="3218848"/>
            <a:ext cx="536362" cy="654362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05BF3002-570F-3943-957D-85571F25C40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88889" y="3891839"/>
            <a:ext cx="556590" cy="643899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5C4672F9-6A03-BC43-8F6E-8B5F4519D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7945" y="4562386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052119AC-CEB9-2742-870C-7F6167C51D5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11219" y="5245225"/>
            <a:ext cx="519638" cy="65519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AC29DD9F-8DAE-194B-984A-7A64432589E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82088" y="5954129"/>
            <a:ext cx="558629" cy="679118"/>
          </a:xfrm>
          <a:prstGeom prst="rect">
            <a:avLst/>
          </a:prstGeom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0CA54F0E-A03E-D04C-967A-0E00FC01FE1F}"/>
              </a:ext>
            </a:extLst>
          </p:cNvPr>
          <p:cNvSpPr txBox="1"/>
          <p:nvPr/>
        </p:nvSpPr>
        <p:spPr>
          <a:xfrm>
            <a:off x="5133711" y="663828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4D98A405-2A15-2D40-90EE-F128B0ABA311}"/>
              </a:ext>
            </a:extLst>
          </p:cNvPr>
          <p:cNvSpPr txBox="1"/>
          <p:nvPr/>
        </p:nvSpPr>
        <p:spPr>
          <a:xfrm>
            <a:off x="6327003" y="661623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966BDBF-15FC-9E41-938E-9E4FCB9C40D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504822" y="3198508"/>
            <a:ext cx="536355" cy="63692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D9B4DA5-31A6-7347-A339-311C826FFE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5930" y="3892260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D04292B1-B6CE-2B42-B563-7BD21B106E5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96093" y="4583848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1664339-8DE9-2D4D-85C8-125D363E794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91587" y="5286314"/>
            <a:ext cx="545084" cy="63988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B24789F-9682-E243-93B8-4EDF77E0371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504822" y="5953231"/>
            <a:ext cx="557506" cy="653078"/>
          </a:xfrm>
          <a:prstGeom prst="rect">
            <a:avLst/>
          </a:prstGeom>
        </p:spPr>
      </p:pic>
      <p:sp>
        <p:nvSpPr>
          <p:cNvPr id="83" name="文字方塊 82">
            <a:extLst>
              <a:ext uri="{FF2B5EF4-FFF2-40B4-BE49-F238E27FC236}">
                <a16:creationId xmlns:a16="http://schemas.microsoft.com/office/drawing/2014/main" id="{3D82A41C-B146-0A48-8D46-3C7FF1D5AF48}"/>
              </a:ext>
            </a:extLst>
          </p:cNvPr>
          <p:cNvSpPr txBox="1"/>
          <p:nvPr/>
        </p:nvSpPr>
        <p:spPr>
          <a:xfrm>
            <a:off x="7557997" y="6586592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0.6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C24F301-70AF-1446-8194-748BFB0F93A1}"/>
                  </a:ext>
                </a:extLst>
              </p:cNvPr>
              <p:cNvSpPr txBox="1"/>
              <p:nvPr/>
            </p:nvSpPr>
            <p:spPr>
              <a:xfrm>
                <a:off x="108555" y="4406853"/>
                <a:ext cx="2557302" cy="362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TW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C24F301-70AF-1446-8194-748BFB0F9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5" y="4406853"/>
                <a:ext cx="2557302" cy="362343"/>
              </a:xfrm>
              <a:prstGeom prst="rect">
                <a:avLst/>
              </a:prstGeom>
              <a:blipFill>
                <a:blip r:embed="rId2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4620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examples: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3422CCD-07A8-9A4F-9555-BE3D7B205E00}"/>
              </a:ext>
            </a:extLst>
          </p:cNvPr>
          <p:cNvGrpSpPr/>
          <p:nvPr/>
        </p:nvGrpSpPr>
        <p:grpSpPr>
          <a:xfrm>
            <a:off x="471761" y="5155634"/>
            <a:ext cx="6362059" cy="1443565"/>
            <a:chOff x="471761" y="5155634"/>
            <a:chExt cx="6362059" cy="1443565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975F6A86-F0EA-4841-AC2D-A81173FDA11C}"/>
                </a:ext>
              </a:extLst>
            </p:cNvPr>
            <p:cNvGrpSpPr/>
            <p:nvPr/>
          </p:nvGrpSpPr>
          <p:grpSpPr>
            <a:xfrm>
              <a:off x="1330392" y="5156845"/>
              <a:ext cx="720080" cy="1440160"/>
              <a:chOff x="755576" y="5343728"/>
              <a:chExt cx="720080" cy="144016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63C764D3-7A03-8D42-A095-FF338358B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576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55D38EE8-FE27-7743-B79B-08B55A3E6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76" y="6063808"/>
                <a:ext cx="720080" cy="720080"/>
              </a:xfrm>
              <a:prstGeom prst="rect">
                <a:avLst/>
              </a:prstGeom>
            </p:spPr>
          </p:pic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89CB407-81D0-324A-A9B8-15D11489F5A9}"/>
                </a:ext>
              </a:extLst>
            </p:cNvPr>
            <p:cNvGrpSpPr/>
            <p:nvPr/>
          </p:nvGrpSpPr>
          <p:grpSpPr>
            <a:xfrm>
              <a:off x="4672355" y="5155635"/>
              <a:ext cx="718197" cy="1436097"/>
              <a:chOff x="2699791" y="5363627"/>
              <a:chExt cx="718197" cy="1436097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66535767-BF41-1247-BC7E-9D1C51A11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9792" y="5363627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7EF1F926-5B78-C146-94B7-43687A370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9791" y="6081527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60AB77B-21FF-994D-91BA-28BE5E58B0E3}"/>
                </a:ext>
              </a:extLst>
            </p:cNvPr>
            <p:cNvGrpSpPr/>
            <p:nvPr/>
          </p:nvGrpSpPr>
          <p:grpSpPr>
            <a:xfrm>
              <a:off x="2052504" y="5156846"/>
              <a:ext cx="718197" cy="1436097"/>
              <a:chOff x="1477688" y="5343729"/>
              <a:chExt cx="718197" cy="1436097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B30E461C-91A7-3B49-B529-0578EF2D6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7837" y="5343729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BFCE99B-616A-E34A-8428-C80143FC3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7688" y="6061629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4F7B011-F2E9-0849-A056-E39F96CB8B56}"/>
                </a:ext>
              </a:extLst>
            </p:cNvPr>
            <p:cNvGrpSpPr/>
            <p:nvPr/>
          </p:nvGrpSpPr>
          <p:grpSpPr>
            <a:xfrm>
              <a:off x="2770553" y="5156845"/>
              <a:ext cx="720080" cy="1434887"/>
              <a:chOff x="2195737" y="5343728"/>
              <a:chExt cx="720080" cy="1434887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796ABFE5-C5F6-554C-B6C1-151F18DDA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5737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FB0045C-E781-4A40-BB75-26089C3B7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1320" y="6064119"/>
                <a:ext cx="714496" cy="714496"/>
              </a:xfrm>
              <a:prstGeom prst="rect">
                <a:avLst/>
              </a:prstGeom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F5E0B7A-A865-2042-8D7C-112198C5593E}"/>
                </a:ext>
              </a:extLst>
            </p:cNvPr>
            <p:cNvGrpSpPr/>
            <p:nvPr/>
          </p:nvGrpSpPr>
          <p:grpSpPr>
            <a:xfrm>
              <a:off x="5386852" y="5155634"/>
              <a:ext cx="725664" cy="1435801"/>
              <a:chOff x="4155602" y="5341548"/>
              <a:chExt cx="725664" cy="1435801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F5DCA16-F6E0-104E-9011-31856C63F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55602" y="5341548"/>
                <a:ext cx="725664" cy="725664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66ED57A4-06C8-DC45-82FF-CE252211E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9006" y="6062852"/>
                <a:ext cx="714497" cy="714497"/>
              </a:xfrm>
              <a:prstGeom prst="rect">
                <a:avLst/>
              </a:prstGeom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498FB19-0269-E149-94E3-FEA0CEA8B6D0}"/>
                </a:ext>
              </a:extLst>
            </p:cNvPr>
            <p:cNvGrpSpPr/>
            <p:nvPr/>
          </p:nvGrpSpPr>
          <p:grpSpPr>
            <a:xfrm>
              <a:off x="6112516" y="5155634"/>
              <a:ext cx="721304" cy="1443565"/>
              <a:chOff x="4881266" y="5341548"/>
              <a:chExt cx="721304" cy="1443565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C3B81DB-2461-A946-8261-9DBCFD669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1266" y="5341548"/>
                <a:ext cx="721304" cy="721304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8C9FF8F3-852B-464F-8C0F-ED0B3BF85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81266" y="6067212"/>
                <a:ext cx="717901" cy="717901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2142CBE-A209-DE43-B52E-7E85B7A40818}"/>
                </a:ext>
              </a:extLst>
            </p:cNvPr>
            <p:cNvSpPr/>
            <p:nvPr/>
          </p:nvSpPr>
          <p:spPr>
            <a:xfrm>
              <a:off x="471761" y="5593119"/>
              <a:ext cx="85086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j-lt"/>
                </a:rPr>
                <a:t>M</a:t>
              </a:r>
              <a:r>
                <a:rPr lang="en-US" altLang="zh-TW">
                  <a:latin typeface="+mj-lt"/>
                </a:rPr>
                <a:t>atch </a:t>
              </a:r>
              <a:r>
                <a:rPr lang="en-US" altLang="zh-TW" dirty="0">
                  <a:latin typeface="+mj-lt"/>
                </a:rPr>
                <a:t>pairs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1ED1F9E-7F26-C744-959A-76F39CF182BB}"/>
                </a:ext>
              </a:extLst>
            </p:cNvPr>
            <p:cNvSpPr/>
            <p:nvPr/>
          </p:nvSpPr>
          <p:spPr>
            <a:xfrm>
              <a:off x="3492517" y="5593119"/>
              <a:ext cx="11664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Mismatch pairs</a:t>
              </a:r>
              <a:endParaRPr lang="zh-TW" altLang="en-US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C7DE3B8A-BA57-7146-8F6A-EDC8C7A2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" r="6525"/>
          <a:stretch/>
        </p:blipFill>
        <p:spPr>
          <a:xfrm>
            <a:off x="442356" y="1988840"/>
            <a:ext cx="4273660" cy="42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4783853"/>
            <a:ext cx="8135937" cy="1785236"/>
          </a:xfrm>
        </p:spPr>
        <p:txBody>
          <a:bodyPr/>
          <a:lstStyle/>
          <a:p>
            <a:pPr lvl="1"/>
            <a:r>
              <a:rPr kumimoji="1" lang="en" altLang="zh-TW" dirty="0"/>
              <a:t>Compare two different face detectors on three benchmarks</a:t>
            </a:r>
          </a:p>
          <a:p>
            <a:pPr lvl="1"/>
            <a:r>
              <a:rPr kumimoji="1" lang="en-US" altLang="zh-TW" dirty="0"/>
              <a:t>Evaluate the performance of face verification</a:t>
            </a:r>
          </a:p>
          <a:p>
            <a:pPr lvl="1"/>
            <a:r>
              <a:rPr kumimoji="1" lang="en-US" altLang="zh-TW" dirty="0"/>
              <a:t>Present the suitable configuration on different datasets 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F2CC84-56CE-084D-AF3A-0F90E8AF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313" y="1552711"/>
            <a:ext cx="1759934" cy="13964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47C1B4-E528-F643-B14A-F57B0C9F0A47}"/>
              </a:ext>
            </a:extLst>
          </p:cNvPr>
          <p:cNvSpPr/>
          <p:nvPr/>
        </p:nvSpPr>
        <p:spPr>
          <a:xfrm>
            <a:off x="6012160" y="2218656"/>
            <a:ext cx="2304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88821D-27C9-D642-8B1E-281B00C70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1" r="16095"/>
          <a:stretch/>
        </p:blipFill>
        <p:spPr>
          <a:xfrm>
            <a:off x="468313" y="2949132"/>
            <a:ext cx="1759934" cy="14544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9A636E3-49A4-F543-A840-F2DC7AD8C9C0}"/>
              </a:ext>
            </a:extLst>
          </p:cNvPr>
          <p:cNvSpPr/>
          <p:nvPr/>
        </p:nvSpPr>
        <p:spPr>
          <a:xfrm>
            <a:off x="6084168" y="3396191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 Ying-</a:t>
            </a:r>
            <a:r>
              <a:rPr lang="en-US" altLang="zh-TW" sz="1800" b="1" dirty="0" err="1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jeou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514127C-7E56-2543-9E9C-C673AF180CE5}"/>
              </a:ext>
            </a:extLst>
          </p:cNvPr>
          <p:cNvSpPr/>
          <p:nvPr/>
        </p:nvSpPr>
        <p:spPr>
          <a:xfrm>
            <a:off x="3331041" y="2003034"/>
            <a:ext cx="2320460" cy="1892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Recognition System</a:t>
            </a:r>
            <a:endParaRPr kumimoji="1" lang="zh-TW" altLang="en-US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297AB9E-6BDC-0B49-A964-7E3D82FBE1E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28247" y="2250922"/>
            <a:ext cx="11027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FA190DC1-9FB7-5441-AF35-AA5E9C160F3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28247" y="3676343"/>
            <a:ext cx="11034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25CF2D17-ACCF-5945-B764-C602645168A0}"/>
              </a:ext>
            </a:extLst>
          </p:cNvPr>
          <p:cNvCxnSpPr>
            <a:cxnSpLocks/>
          </p:cNvCxnSpPr>
          <p:nvPr/>
        </p:nvCxnSpPr>
        <p:spPr>
          <a:xfrm>
            <a:off x="5651501" y="2403322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5D40ADB-0E2A-534C-96EA-F3EAFB1379E5}"/>
              </a:ext>
            </a:extLst>
          </p:cNvPr>
          <p:cNvCxnSpPr>
            <a:cxnSpLocks/>
          </p:cNvCxnSpPr>
          <p:nvPr/>
        </p:nvCxnSpPr>
        <p:spPr>
          <a:xfrm>
            <a:off x="5651501" y="3586200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Aggregation and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EAD59F-2CF0-0F4C-9D04-2894702F4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" r="6690"/>
          <a:stretch/>
        </p:blipFill>
        <p:spPr>
          <a:xfrm>
            <a:off x="591866" y="1492703"/>
            <a:ext cx="7344047" cy="52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318889"/>
              </p:ext>
            </p:extLst>
          </p:nvPr>
        </p:nvGraphicFramePr>
        <p:xfrm>
          <a:off x="321568" y="1818231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11997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Fusion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 Acc.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745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0.8447 </a:t>
                      </a:r>
                      <a:r>
                        <a:rPr lang="en-US" sz="1800" kern="10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0.0014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1459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0.8490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0.8648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0.0039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4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zh-TW" sz="1800" b="0" kern="1200" dirty="0">
                          <a:solidFill>
                            <a:schemeClr val="dk1"/>
                          </a:solidFill>
                          <a:effectLst/>
                          <a:latin typeface="Symbol" pitchFamily="2" charset="2"/>
                          <a:ea typeface="+mn-ea"/>
                          <a:cs typeface="+mn-cs"/>
                        </a:rPr>
                        <a:t>×</a:t>
                      </a:r>
                      <a:r>
                        <a:rPr lang="zh-TW" altLang="zh-TW" b="0" dirty="0">
                          <a:effectLst/>
                          <a:latin typeface="Symbol" pitchFamily="2" charset="2"/>
                        </a:rPr>
                        <a:t> </a:t>
                      </a:r>
                      <a:endParaRPr lang="zh-TW" altLang="en-US" sz="1800" b="0" dirty="0">
                        <a:latin typeface="Symbol" pitchFamily="2" charset="2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1445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0.8675 </a:t>
                      </a:r>
                      <a:r>
                        <a:rPr lang="en-US" sz="1800" b="1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0.0023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0.8297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0.0023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2573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0.8351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1288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0.8526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0.0030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2570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0.8614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0.0018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8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4A74F2-6D26-0E4B-88CF-E1D3C7E5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551223"/>
              </p:ext>
            </p:extLst>
          </p:nvPr>
        </p:nvGraphicFramePr>
        <p:xfrm>
          <a:off x="394433" y="1998981"/>
          <a:ext cx="800854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66122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Fusion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Re-rank*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Mean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84.47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85.50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86.48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86.75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86.14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765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482445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images, cross-age, 0 to 69 years old</a:t>
            </a:r>
          </a:p>
          <a:p>
            <a:pPr lvl="1"/>
            <a:r>
              <a:rPr lang="en-US" altLang="zh-TW" dirty="0"/>
              <a:t>Leave-one-out strategy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(1/2) 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6E95CE8-DD31-6E4C-BA33-3F5D6053E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/>
          <a:stretch/>
        </p:blipFill>
        <p:spPr>
          <a:xfrm>
            <a:off x="566093" y="4359482"/>
            <a:ext cx="7272039" cy="238263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3" b="2715"/>
          <a:stretch/>
        </p:blipFill>
        <p:spPr>
          <a:xfrm>
            <a:off x="1187624" y="2380712"/>
            <a:ext cx="5832648" cy="19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277245"/>
              </p:ext>
            </p:extLst>
          </p:nvPr>
        </p:nvGraphicFramePr>
        <p:xfrm>
          <a:off x="321566" y="1818231"/>
          <a:ext cx="5011973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4205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759143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Fusion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Rank-1 Acc.(%)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83.63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87.32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87.72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84.33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84.53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723101"/>
              </p:ext>
            </p:extLst>
          </p:nvPr>
        </p:nvGraphicFramePr>
        <p:xfrm>
          <a:off x="5508104" y="2820351"/>
          <a:ext cx="3096344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210181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1886163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87.72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9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79078"/>
              </p:ext>
            </p:extLst>
          </p:nvPr>
        </p:nvGraphicFramePr>
        <p:xfrm>
          <a:off x="394433" y="4221088"/>
          <a:ext cx="3096344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210181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1886163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87.92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B7D5D3C-8F04-1642-A90B-3A1D228E7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446057"/>
              </p:ext>
            </p:extLst>
          </p:nvPr>
        </p:nvGraphicFramePr>
        <p:xfrm>
          <a:off x="394433" y="1998981"/>
          <a:ext cx="817364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82632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Fusion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Re-rank*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86.62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87.22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83.43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87.32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87.92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83.63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84.53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809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(Cross-Age Reference Coding for Age-Invariant Face Recognition and Retrieval)</a:t>
            </a:r>
          </a:p>
          <a:p>
            <a:pPr lvl="1"/>
            <a:r>
              <a:rPr lang="en-US" altLang="zh-TW" dirty="0"/>
              <a:t>contains more than 160,000 images of 2,000 celebrities with age ranging from 16 to 62</a:t>
            </a:r>
          </a:p>
          <a:p>
            <a:pPr lvl="1"/>
            <a:r>
              <a:rPr lang="en-US" altLang="zh-TW" dirty="0"/>
              <a:t>face retrieval with three different subsets, 2004-2006, 2007-2009, 2010-2012images taken in 2013 are used as query</a:t>
            </a:r>
          </a:p>
          <a:p>
            <a:pPr lvl="1"/>
            <a:r>
              <a:rPr lang="en-US" altLang="zh-TW" dirty="0"/>
              <a:t>Two measurements: mAP / Precision@1(Rank-1 accuracy)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F1736-CB99-0345-B001-AB3F5AE9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971519"/>
            <a:ext cx="4710985" cy="28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EFA666E-2E52-1E41-ABBB-3C10CAAF1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681149"/>
              </p:ext>
            </p:extLst>
          </p:nvPr>
        </p:nvGraphicFramePr>
        <p:xfrm>
          <a:off x="4355976" y="2177038"/>
          <a:ext cx="4248470" cy="2437970"/>
        </p:xfrm>
        <a:graphic>
          <a:graphicData uri="http://schemas.openxmlformats.org/drawingml/2006/table">
            <a:tbl>
              <a:tblPr firstRow="1" firstCol="1" bandRow="1"/>
              <a:tblGrid>
                <a:gridCol w="1584176">
                  <a:extLst>
                    <a:ext uri="{9D8B030D-6E8A-4147-A177-3AD203B41FA5}">
                      <a16:colId xmlns:a16="http://schemas.microsoft.com/office/drawing/2014/main" val="4291806053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3525291756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54119168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66076469"/>
                    </a:ext>
                  </a:extLst>
                </a:gridCol>
              </a:tblGrid>
              <a:tr h="445961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accuracy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8129"/>
                  </a:ext>
                </a:extLst>
              </a:tr>
              <a:tr h="4459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04-06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07-09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10-12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62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78628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LBP (2013)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78.0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80.3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016326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CARC (2014)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88.8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92.2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48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212160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82.6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85.1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86.4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882033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 + Re-rank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85.7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86.9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863451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4210F2E5-6365-D343-964A-497B296D5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3" y="1687595"/>
            <a:ext cx="4185301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9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(#139)</a:t>
            </a:r>
          </a:p>
          <a:p>
            <a:r>
              <a:rPr lang="en-US" altLang="zh-TW" dirty="0"/>
              <a:t>Similarity: 0.806780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11799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332978" y="4972123"/>
            <a:ext cx="3470400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924712" y="6063617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#251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0.800584</a:t>
            </a:r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12A5700-5DAB-A143-BE13-5E1359111CC6}"/>
              </a:ext>
            </a:extLst>
          </p:cNvPr>
          <p:cNvSpPr txBox="1"/>
          <p:nvPr/>
        </p:nvSpPr>
        <p:spPr>
          <a:xfrm>
            <a:off x="1403812" y="292875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(#251_3)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B5557-C009-4E45-B066-6B408F57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82" y="1817074"/>
            <a:ext cx="887861" cy="10967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AFF822-48CB-954A-B3C9-06378A9C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70" y="3274338"/>
            <a:ext cx="731236" cy="10390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40D179-20E1-354D-B3B4-8EAECE53A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060" y="3265449"/>
            <a:ext cx="781538" cy="10408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473C73-28BD-294E-8D5E-0C4F2F346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598" y="3268392"/>
            <a:ext cx="798426" cy="10379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51A8B-A2D3-E341-9E23-DA12E4CE2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024" y="3267308"/>
            <a:ext cx="804898" cy="10348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BA3CCFA-7010-664A-86AD-1D271FD5A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35" y="4983323"/>
            <a:ext cx="876625" cy="1046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BF2DBE-75D1-1A4E-BF12-F4D4FD6F9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0160" y="4983322"/>
            <a:ext cx="876624" cy="10466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F6D4E83-C6A7-9249-B79F-203DF33F3D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1512" y="4981450"/>
            <a:ext cx="848147" cy="10466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9FD897-DC02-5142-BD9D-69F6EBD24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362" y="4988323"/>
            <a:ext cx="860504" cy="10397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5366263-704D-AF41-B3F6-64D3B8C5EE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272" y="1731143"/>
            <a:ext cx="927100" cy="11557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01F6EE74-EF5C-5349-BF25-1C92D7866D7B}"/>
              </a:ext>
            </a:extLst>
          </p:cNvPr>
          <p:cNvSpPr txBox="1"/>
          <p:nvPr/>
        </p:nvSpPr>
        <p:spPr>
          <a:xfrm>
            <a:off x="6107122" y="2880697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(#003_4)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F9F702-4AFD-CC4B-879A-5BC5B73C27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274" y="3246122"/>
            <a:ext cx="875658" cy="1053340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304D4555-B306-4643-BDB9-067DD54BF903}"/>
              </a:ext>
            </a:extLst>
          </p:cNvPr>
          <p:cNvSpPr/>
          <p:nvPr/>
        </p:nvSpPr>
        <p:spPr>
          <a:xfrm>
            <a:off x="4886274" y="3246449"/>
            <a:ext cx="3502150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1189281-D96A-AC49-86BA-7034D3F0B5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1932" y="3260037"/>
            <a:ext cx="856402" cy="103942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0CF271B-66E1-BA40-B59C-A45C9E05E4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9822" y="3260037"/>
            <a:ext cx="899501" cy="103942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0551AA1-B0D7-BE48-8CA1-2F9B4A5156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9322" y="3259707"/>
            <a:ext cx="875657" cy="103486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9D1774-909F-4845-B6A6-E7FC1FD99E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6275" y="4972123"/>
            <a:ext cx="875658" cy="1042293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D56A951B-BD0E-AC4F-B342-B3B99DD5579C}"/>
              </a:ext>
            </a:extLst>
          </p:cNvPr>
          <p:cNvSpPr/>
          <p:nvPr/>
        </p:nvSpPr>
        <p:spPr>
          <a:xfrm>
            <a:off x="4869715" y="4972123"/>
            <a:ext cx="3374693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8F20115-E378-8B44-A995-DC7DFA34AE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9638" y="4981450"/>
            <a:ext cx="831975" cy="103296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4FF8862-B558-3947-B54A-1A7EB9F5CE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2588" y="4981450"/>
            <a:ext cx="821930" cy="103296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2BA3749-D592-8B48-9120-8E9484507F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4363" y="4981450"/>
            <a:ext cx="821930" cy="1032966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E204B3EB-FB53-784A-87C0-AEAC05843294}"/>
              </a:ext>
            </a:extLst>
          </p:cNvPr>
          <p:cNvSpPr txBox="1"/>
          <p:nvPr/>
        </p:nvSpPr>
        <p:spPr>
          <a:xfrm>
            <a:off x="5644929" y="4335451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(#157)</a:t>
            </a:r>
          </a:p>
          <a:p>
            <a:r>
              <a:rPr lang="en-US" altLang="zh-TW" dirty="0"/>
              <a:t>Similarity: 0.695130</a:t>
            </a:r>
            <a:endParaRPr kumimoji="1" lang="zh-TW" altLang="en-US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CE17A54-5C00-9D4F-927A-33603302115C}"/>
              </a:ext>
            </a:extLst>
          </p:cNvPr>
          <p:cNvSpPr txBox="1"/>
          <p:nvPr/>
        </p:nvSpPr>
        <p:spPr>
          <a:xfrm>
            <a:off x="5421974" y="6063616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#003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0.693844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959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</a:t>
            </a:r>
            <a:r>
              <a:rPr lang="en-US" altLang="zh-TW" dirty="0"/>
              <a:t>436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0.799393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393513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444459" y="5005767"/>
            <a:ext cx="3221446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1009672" y="6063617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0.792944</a:t>
            </a:r>
            <a:endParaRPr kumimoji="1" lang="zh-TW" altLang="en-US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B8D8D6C7-702B-C741-81D6-6E71F5FED8C0}"/>
              </a:ext>
            </a:extLst>
          </p:cNvPr>
          <p:cNvGrpSpPr/>
          <p:nvPr/>
        </p:nvGrpSpPr>
        <p:grpSpPr>
          <a:xfrm>
            <a:off x="1403812" y="1840099"/>
            <a:ext cx="1005404" cy="1427209"/>
            <a:chOff x="1403812" y="1840099"/>
            <a:chExt cx="1005404" cy="1427209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1403812" y="2928754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(#244_3)</a:t>
              </a:r>
              <a:endParaRPr kumimoji="1" lang="zh-TW" altLang="en-US" dirty="0"/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B3241CC2-BAF3-A94E-8C01-3D6F04D9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783" y="1840099"/>
              <a:ext cx="886504" cy="1112845"/>
            </a:xfrm>
            <a:prstGeom prst="rect">
              <a:avLst/>
            </a:prstGeom>
          </p:spPr>
        </p:pic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9FC7ADF5-6984-5C4F-AB6B-3DFFEBB2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2" y="3265451"/>
            <a:ext cx="843885" cy="1040896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C6D7CA9-10E1-1941-9DF8-F7236F3D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45" y="3265628"/>
            <a:ext cx="816210" cy="10408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E172EB2-62C7-1F4E-8934-46AC6987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423" y="3260039"/>
            <a:ext cx="855032" cy="1046308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BA6D2A5-5C59-624E-A172-B677C0644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344" y="3260039"/>
            <a:ext cx="881101" cy="1046308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3A6A34E2-322F-5B49-A913-015AE26C6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668" y="5021129"/>
            <a:ext cx="796514" cy="104248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04BA48B-D25D-5142-91B8-73F185197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182" y="5019659"/>
            <a:ext cx="820445" cy="1043958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0F4E910E-12F5-CC4A-B87F-1418C720D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95" y="5021129"/>
            <a:ext cx="804209" cy="1042488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C56D95D0-0B43-6743-9400-0DC5AE5269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9431" y="5021129"/>
            <a:ext cx="797270" cy="1042488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76A10BCF-344E-7B46-A7D2-EA63A1B20C4C}"/>
              </a:ext>
            </a:extLst>
          </p:cNvPr>
          <p:cNvGrpSpPr/>
          <p:nvPr/>
        </p:nvGrpSpPr>
        <p:grpSpPr>
          <a:xfrm>
            <a:off x="5850959" y="1850767"/>
            <a:ext cx="1005404" cy="1391895"/>
            <a:chOff x="5850884" y="1790989"/>
            <a:chExt cx="1005404" cy="1391895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28B8D7-C41A-A245-8429-FD279314A52B}"/>
                </a:ext>
              </a:extLst>
            </p:cNvPr>
            <p:cNvSpPr txBox="1"/>
            <p:nvPr/>
          </p:nvSpPr>
          <p:spPr>
            <a:xfrm>
              <a:off x="5850884" y="2844330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(#314_2)</a:t>
              </a:r>
              <a:endParaRPr kumimoji="1" lang="zh-TW" altLang="en-US" dirty="0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2EDB7512-6715-2544-900D-F95800BA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2326" y="1790989"/>
              <a:ext cx="775259" cy="1053341"/>
            </a:xfrm>
            <a:prstGeom prst="rect">
              <a:avLst/>
            </a:prstGeom>
          </p:spPr>
        </p:pic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C0135556-E5AF-8E47-9BF0-4B05F192B1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6490" y="5019658"/>
            <a:ext cx="848291" cy="10645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3E03E14E-F7CC-9946-9881-1626EDF9BC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4781" y="5019659"/>
            <a:ext cx="811632" cy="106452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C9920D8F-E860-F34C-8C27-2C378EE963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6413" y="5019659"/>
            <a:ext cx="848292" cy="1064522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208EFE1B-43A7-354A-B303-36FF0AAA03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6296" y="5019658"/>
            <a:ext cx="894011" cy="1064524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2DC703BF-7358-5843-950E-D9DBD3690FCD}"/>
              </a:ext>
            </a:extLst>
          </p:cNvPr>
          <p:cNvSpPr/>
          <p:nvPr/>
        </p:nvSpPr>
        <p:spPr>
          <a:xfrm>
            <a:off x="4721641" y="5005766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CFA80D3-DC3D-C745-A2EB-F827FA5EF52E}"/>
              </a:ext>
            </a:extLst>
          </p:cNvPr>
          <p:cNvSpPr/>
          <p:nvPr/>
        </p:nvSpPr>
        <p:spPr>
          <a:xfrm>
            <a:off x="4689656" y="3260038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E6BB9B5C-9E77-C542-9A15-5E9876DAEF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3038" y="3258976"/>
            <a:ext cx="863434" cy="1048434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8E950C6-AB8D-5F4C-8A8A-98B97D9A24B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6472" y="3265451"/>
            <a:ext cx="811708" cy="1040896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5C1A57F-093D-5344-9870-275755482D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78180" y="3267308"/>
            <a:ext cx="812340" cy="103903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29E2D36B-D913-FA47-B85C-3A3D476C70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9888" y="3274338"/>
            <a:ext cx="832889" cy="1039040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2E6A3AC-3C0E-534C-9D2D-B5DF160B637C}"/>
              </a:ext>
            </a:extLst>
          </p:cNvPr>
          <p:cNvSpPr txBox="1"/>
          <p:nvPr/>
        </p:nvSpPr>
        <p:spPr>
          <a:xfrm>
            <a:off x="5393993" y="434812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(#020)</a:t>
            </a:r>
          </a:p>
          <a:p>
            <a:r>
              <a:rPr lang="en-US" altLang="zh-TW" dirty="0"/>
              <a:t>Similarity: 0.854172</a:t>
            </a:r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BE5D46A-8790-B940-9A95-AC91C3C7BA13}"/>
              </a:ext>
            </a:extLst>
          </p:cNvPr>
          <p:cNvSpPr txBox="1"/>
          <p:nvPr/>
        </p:nvSpPr>
        <p:spPr>
          <a:xfrm>
            <a:off x="5336286" y="6118932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0.835937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9204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C4E8DA-BE84-F846-AD06-490747BE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Triplet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</p:spPr>
            <p:txBody>
              <a:bodyPr/>
              <a:lstStyle/>
              <a:p>
                <a:r>
                  <a:rPr lang="en-US" altLang="zh-TW" dirty="0"/>
                  <a:t>Triplet loss</a:t>
                </a:r>
              </a:p>
              <a:p>
                <a:pPr lvl="1"/>
                <a:r>
                  <a:rPr lang="en" altLang="zh-TW" dirty="0"/>
                  <a:t>Facenet: A unified embedding for face recognition and clustering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" altLang="zh-TW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𝑚𝑎𝑟𝑔𝑖𝑛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D54F0E98-49E7-634B-AF89-5C67D727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96952"/>
            <a:ext cx="4700972" cy="35257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65EFFA4-7408-3E4A-9D92-B33D43DF1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3222373"/>
            <a:ext cx="3423146" cy="30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6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C3E83-8E3B-C44A-A689-64E53D9A1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Larger Dataset : </a:t>
            </a:r>
          </a:p>
          <a:p>
            <a:pPr lvl="1"/>
            <a:r>
              <a:rPr kumimoji="1" lang="en-US" altLang="zh-TW" dirty="0"/>
              <a:t>CelebA (Large-scale CelebFaces Attributes) Dataset</a:t>
            </a:r>
          </a:p>
          <a:p>
            <a:pPr lvl="2"/>
            <a:r>
              <a:rPr kumimoji="1" lang="en-US" altLang="zh-TW" dirty="0"/>
              <a:t>10,177 identities, 202,599 face images</a:t>
            </a:r>
          </a:p>
          <a:p>
            <a:pPr lvl="2"/>
            <a:r>
              <a:rPr kumimoji="1" lang="en-US" altLang="zh-TW" dirty="0"/>
              <a:t>Select 9343 identities whose images count is more than 5 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D8A292C-D18F-7A41-9989-8407C6678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77B6E-1989-3344-80FB-FCCAC935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816307"/>
            <a:ext cx="4824536" cy="32833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77D8350-5A7A-D448-A647-AB48BA4ED047}"/>
              </a:ext>
            </a:extLst>
          </p:cNvPr>
          <p:cNvSpPr/>
          <p:nvPr/>
        </p:nvSpPr>
        <p:spPr>
          <a:xfrm>
            <a:off x="5028717" y="6177460"/>
            <a:ext cx="31791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hlinkClick r:id="rId3"/>
              </a:rPr>
              <a:t>http://mmlab.ie.cuhk.edu.hk/projects/CelebA.html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55843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20962"/>
              </p:ext>
            </p:extLst>
          </p:nvPr>
        </p:nvGraphicFramePr>
        <p:xfrm>
          <a:off x="323528" y="1565058"/>
          <a:ext cx="8381390" cy="561317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62521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613191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144994">
                  <a:extLst>
                    <a:ext uri="{9D8B030D-6E8A-4147-A177-3AD203B41FA5}">
                      <a16:colId xmlns:a16="http://schemas.microsoft.com/office/drawing/2014/main" val="788670540"/>
                    </a:ext>
                  </a:extLst>
                </a:gridCol>
                <a:gridCol w="81423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19080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019206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036434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No.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/>
                        <a:t>Database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Test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Mean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Re-ranking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Time (s)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100%-EER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 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579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91.20</a:t>
                      </a:r>
                      <a:r>
                        <a:rPr lang="en-US" altLang="zh-TW" sz="1800" b="0" dirty="0"/>
                        <a:t> (8521/9343)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84056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1100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90.41 (8447/9343)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2186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88.49 (8268/9343)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3617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1122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88.59 (8277/9343)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5573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1654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11310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46256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23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2325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91688"/>
              </p:ext>
            </p:extLst>
          </p:nvPr>
        </p:nvGraphicFramePr>
        <p:xfrm>
          <a:off x="321568" y="1818231"/>
          <a:ext cx="8354888" cy="3263243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88302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41850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579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-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1654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91.20 (8521/9343)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1100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071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CelebA (w/ mean, no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11" name="圖片 10" descr="一張含有 服飾, 女性, 室內, 個人 的圖片&#10;&#10;自動產生的描述">
            <a:extLst>
              <a:ext uri="{FF2B5EF4-FFF2-40B4-BE49-F238E27FC236}">
                <a16:creationId xmlns:a16="http://schemas.microsoft.com/office/drawing/2014/main" id="{02418540-1248-EC4F-AA4F-DFCA04810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690688"/>
            <a:ext cx="1130300" cy="1384300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B033BBD1-13E5-5246-9D66-DE8E237F0B03}"/>
              </a:ext>
            </a:extLst>
          </p:cNvPr>
          <p:cNvGrpSpPr/>
          <p:nvPr/>
        </p:nvGrpSpPr>
        <p:grpSpPr>
          <a:xfrm>
            <a:off x="275427" y="3267522"/>
            <a:ext cx="3246938" cy="1207988"/>
            <a:chOff x="323501" y="3517156"/>
            <a:chExt cx="3246938" cy="1207988"/>
          </a:xfrm>
        </p:grpSpPr>
        <p:pic>
          <p:nvPicPr>
            <p:cNvPr id="14" name="圖片 13" descr="一張含有 服飾, 牆 的圖片&#10;&#10;自動產生的描述">
              <a:extLst>
                <a:ext uri="{FF2B5EF4-FFF2-40B4-BE49-F238E27FC236}">
                  <a16:creationId xmlns:a16="http://schemas.microsoft.com/office/drawing/2014/main" id="{C4392CDE-EEFC-D740-991E-8E25F5E9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6" name="圖片 15" descr="一張含有 室外, 服飾, 個人, 天空 的圖片&#10;&#10;自動產生的描述">
              <a:extLst>
                <a:ext uri="{FF2B5EF4-FFF2-40B4-BE49-F238E27FC236}">
                  <a16:creationId xmlns:a16="http://schemas.microsoft.com/office/drawing/2014/main" id="{FC494C70-0DD6-824F-B0F5-CF8522BF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41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 descr="一張含有 服飾 的圖片&#10;&#10;自動產生的描述">
              <a:extLst>
                <a:ext uri="{FF2B5EF4-FFF2-40B4-BE49-F238E27FC236}">
                  <a16:creationId xmlns:a16="http://schemas.microsoft.com/office/drawing/2014/main" id="{6DFE9E46-3D59-5645-8361-6C4DE8E7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715B60-815C-4A48-80BB-65DB185FBEE7}"/>
              </a:ext>
            </a:extLst>
          </p:cNvPr>
          <p:cNvGrpSpPr/>
          <p:nvPr/>
        </p:nvGrpSpPr>
        <p:grpSpPr>
          <a:xfrm>
            <a:off x="338955" y="5172880"/>
            <a:ext cx="3216028" cy="1170130"/>
            <a:chOff x="338956" y="5093423"/>
            <a:chExt cx="3216028" cy="1170130"/>
          </a:xfrm>
        </p:grpSpPr>
        <p:pic>
          <p:nvPicPr>
            <p:cNvPr id="27" name="圖片 26" descr="一張含有 服飾, 女性 的圖片&#10;&#10;自動產生的描述">
              <a:extLst>
                <a:ext uri="{FF2B5EF4-FFF2-40B4-BE49-F238E27FC236}">
                  <a16:creationId xmlns:a16="http://schemas.microsoft.com/office/drawing/2014/main" id="{FAD684C7-9370-6E41-8FBE-17CDF78B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9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 descr="一張含有 個人, 服飾, 牆, 女性 的圖片&#10;&#10;自動產生的描述">
              <a:extLst>
                <a:ext uri="{FF2B5EF4-FFF2-40B4-BE49-F238E27FC236}">
                  <a16:creationId xmlns:a16="http://schemas.microsoft.com/office/drawing/2014/main" id="{9D047E89-549C-7B42-834A-F9E07D49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2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 descr="一張含有 服飾, 牆 的圖片&#10;&#10;自動產生的描述">
              <a:extLst>
                <a:ext uri="{FF2B5EF4-FFF2-40B4-BE49-F238E27FC236}">
                  <a16:creationId xmlns:a16="http://schemas.microsoft.com/office/drawing/2014/main" id="{69BF3103-3285-7749-88C5-01F8684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5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1263B47-EB7F-1143-B658-D76C88CD9091}"/>
              </a:ext>
            </a:extLst>
          </p:cNvPr>
          <p:cNvSpPr txBox="1"/>
          <p:nvPr/>
        </p:nvSpPr>
        <p:spPr>
          <a:xfrm>
            <a:off x="1670050" y="273643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(#10086)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0A7F43-187D-5346-904B-813014C89BA6}"/>
              </a:ext>
            </a:extLst>
          </p:cNvPr>
          <p:cNvSpPr txBox="1"/>
          <p:nvPr/>
        </p:nvSpPr>
        <p:spPr>
          <a:xfrm>
            <a:off x="954550" y="447407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(#5061)</a:t>
            </a:r>
            <a:endParaRPr kumimoji="1" lang="en-US" altLang="zh-TW" dirty="0"/>
          </a:p>
          <a:p>
            <a:r>
              <a:rPr lang="en-US" altLang="zh-TW" dirty="0"/>
              <a:t>Similarity: 0.678934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C859AD-3961-F64E-AD4E-897A36775403}"/>
              </a:ext>
            </a:extLst>
          </p:cNvPr>
          <p:cNvSpPr txBox="1"/>
          <p:nvPr/>
        </p:nvSpPr>
        <p:spPr>
          <a:xfrm>
            <a:off x="649996" y="6332757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</a:t>
            </a:r>
            <a:r>
              <a:rPr lang="en-US" altLang="zh-TW" dirty="0"/>
              <a:t>(#10086)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0.670884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B8ECF5-2106-2B49-92D4-3419CB462A2B}"/>
              </a:ext>
            </a:extLst>
          </p:cNvPr>
          <p:cNvSpPr txBox="1"/>
          <p:nvPr/>
        </p:nvSpPr>
        <p:spPr>
          <a:xfrm>
            <a:off x="6118181" y="273643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(#5885)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CB6965-F0CF-DF43-9D0A-41D95C4F9D31}"/>
              </a:ext>
            </a:extLst>
          </p:cNvPr>
          <p:cNvSpPr txBox="1"/>
          <p:nvPr/>
        </p:nvSpPr>
        <p:spPr>
          <a:xfrm>
            <a:off x="5385055" y="447407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(#1178)</a:t>
            </a:r>
            <a:endParaRPr kumimoji="1" lang="en-US" altLang="zh-TW" dirty="0"/>
          </a:p>
          <a:p>
            <a:r>
              <a:rPr lang="en-US" altLang="zh-TW" dirty="0"/>
              <a:t>Similarity: 0.750887</a:t>
            </a:r>
            <a:endParaRPr kumimoji="1" lang="zh-TW" altLang="en-US" dirty="0"/>
          </a:p>
        </p:txBody>
      </p:sp>
      <p:pic>
        <p:nvPicPr>
          <p:cNvPr id="82" name="圖片 8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8DA5E2AC-6A84-FD4D-AE0E-4C2D5635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1" y="1690688"/>
            <a:ext cx="1130300" cy="1384300"/>
          </a:xfrm>
          <a:prstGeom prst="rect">
            <a:avLst/>
          </a:prstGeom>
        </p:spPr>
      </p:pic>
      <p:pic>
        <p:nvPicPr>
          <p:cNvPr id="84" name="圖片 83" descr="一張含有 個人, 室內, 女性, 桌 的圖片&#10;&#10;自動產生的描述">
            <a:extLst>
              <a:ext uri="{FF2B5EF4-FFF2-40B4-BE49-F238E27FC236}">
                <a16:creationId xmlns:a16="http://schemas.microsoft.com/office/drawing/2014/main" id="{CC24DEEE-C89C-3742-A0AC-F1009486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326333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6" name="圖片 85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29A43E1B-1D15-E64D-80FF-8C15F22DB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3269344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8" name="圖片 87" descr="一張含有 個人, 女性, 服飾, 室外 的圖片&#10;&#10;自動產生的描述">
            <a:extLst>
              <a:ext uri="{FF2B5EF4-FFF2-40B4-BE49-F238E27FC236}">
                <a16:creationId xmlns:a16="http://schemas.microsoft.com/office/drawing/2014/main" id="{2C2F0C0E-C83A-4543-BD97-0CCB6F1CAD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326999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0" name="圖片 89" descr="一張含有 個人, 服飾, 室內 的圖片&#10;&#10;自動產生的描述">
            <a:extLst>
              <a:ext uri="{FF2B5EF4-FFF2-40B4-BE49-F238E27FC236}">
                <a16:creationId xmlns:a16="http://schemas.microsoft.com/office/drawing/2014/main" id="{3B1812F3-AB9C-A94E-8D91-781A56862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5141926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2" name="圖片 91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893E817E-5CDF-1244-90DB-096DF994F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5134907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4" name="圖片 93" descr="一張含有 個人, 牆, 服飾, 女性 的圖片&#10;&#10;自動產生的描述">
            <a:extLst>
              <a:ext uri="{FF2B5EF4-FFF2-40B4-BE49-F238E27FC236}">
                <a16:creationId xmlns:a16="http://schemas.microsoft.com/office/drawing/2014/main" id="{48BD0562-B0F2-704F-B94A-4C8873C9B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5124769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157374A8-6DDC-9C45-A8FF-524F96F910DC}"/>
              </a:ext>
            </a:extLst>
          </p:cNvPr>
          <p:cNvSpPr txBox="1"/>
          <p:nvPr/>
        </p:nvSpPr>
        <p:spPr>
          <a:xfrm>
            <a:off x="5183101" y="6349914"/>
            <a:ext cx="238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Second</a:t>
            </a:r>
            <a:r>
              <a:rPr kumimoji="1" lang="en-US" altLang="zh-TW" dirty="0"/>
              <a:t> Closest </a:t>
            </a:r>
            <a:r>
              <a:rPr lang="en-US" altLang="zh-TW" dirty="0"/>
              <a:t>(#5885)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0.739673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733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Re-ranking policies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118, predict: 419, re-ranking: 118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312, predict: 409, re-ranking: 312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14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187, predict: 187, re-ranking: 187</a:t>
            </a:r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38C1153-A23E-BD41-87C0-9E7D714E1078}"/>
              </a:ext>
            </a:extLst>
          </p:cNvPr>
          <p:cNvGraphicFramePr>
            <a:graphicFrameLocks noGrp="1"/>
          </p:cNvGraphicFramePr>
          <p:nvPr/>
        </p:nvGraphicFramePr>
        <p:xfrm>
          <a:off x="1115615" y="3454241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409_2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0.602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3416ABB-F97F-3D4B-87F1-34FAB63D54E8}"/>
              </a:ext>
            </a:extLst>
          </p:cNvPr>
          <p:cNvGraphicFramePr>
            <a:graphicFrameLocks noGrp="1"/>
          </p:cNvGraphicFramePr>
          <p:nvPr/>
        </p:nvGraphicFramePr>
        <p:xfrm>
          <a:off x="6011589" y="3454241"/>
          <a:ext cx="266409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908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3960783748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958203907"/>
                    </a:ext>
                  </a:extLst>
                </a:gridCol>
              </a:tblGrid>
              <a:tr h="34261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Re-ranking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A401"/>
                          </a:solidFill>
                        </a:rPr>
                        <a:t>312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409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990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Avg. similarity 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0984FEC-20C7-1543-9BA1-D31AC2CB9DC3}"/>
              </a:ext>
            </a:extLst>
          </p:cNvPr>
          <p:cNvGraphicFramePr>
            <a:graphicFrameLocks noGrp="1"/>
          </p:cNvGraphicFramePr>
          <p:nvPr/>
        </p:nvGraphicFramePr>
        <p:xfrm>
          <a:off x="1115615" y="1988840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419_0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115_3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118_1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118_4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0.738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0.708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3C34E3F-656E-A940-AFE9-25825A65189B}"/>
              </a:ext>
            </a:extLst>
          </p:cNvPr>
          <p:cNvGraphicFramePr>
            <a:graphicFrameLocks noGrp="1"/>
          </p:cNvGraphicFramePr>
          <p:nvPr/>
        </p:nvGraphicFramePr>
        <p:xfrm>
          <a:off x="1115615" y="5013176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187_0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188_2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482_0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188_4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471_0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0.689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0.677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0.651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9256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5659653"/>
          </a:xfrm>
        </p:spPr>
        <p:txBody>
          <a:bodyPr/>
          <a:lstStyle/>
          <a:p>
            <a:r>
              <a:rPr lang="en-US" altLang="zh-TW" dirty="0"/>
              <a:t>Clean CASIA- WebFace</a:t>
            </a:r>
            <a:endParaRPr kumimoji="1" lang="en-US" altLang="zh-TW" dirty="0"/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0130623</a:t>
            </a:r>
            <a:r>
              <a:rPr kumimoji="1" lang="zh-CN" altLang="en-US" sz="900" dirty="0">
                <a:highlight>
                  <a:srgbClr val="FFFF00"/>
                </a:highlight>
              </a:rPr>
              <a:t>裡面多個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identities</a:t>
            </a:r>
            <a:r>
              <a:rPr kumimoji="1" lang="zh-CN" altLang="en-US" sz="900" dirty="0">
                <a:highlight>
                  <a:srgbClr val="FFFF00"/>
                </a:highlight>
              </a:rPr>
              <a:t>，刪除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0139549_020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1569479_007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0864308_148 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093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1920049_007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3090922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5553911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0776090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</a:p>
          <a:p>
            <a:pPr lvl="1"/>
            <a:r>
              <a:rPr kumimoji="1" lang="en-US" altLang="zh-CN" sz="900" dirty="0">
                <a:highlight>
                  <a:srgbClr val="FFFF00"/>
                </a:highlight>
              </a:rPr>
              <a:t>0802108</a:t>
            </a:r>
            <a:r>
              <a:rPr kumimoji="1" lang="zh-CN" altLang="en-US" sz="900" dirty="0">
                <a:highlight>
                  <a:srgbClr val="FFFF00"/>
                </a:highlight>
              </a:rPr>
              <a:t>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 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0819851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4129745_054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2008435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2218397_007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2218397_006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也是錯的同時刪除，換新的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2501633_062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</a:t>
            </a:r>
            <a:r>
              <a:rPr kumimoji="1" lang="en-US" altLang="zh-TW" sz="900" dirty="0">
                <a:highlight>
                  <a:srgbClr val="FFFF00"/>
                </a:highlight>
              </a:rPr>
              <a:t>2501633_061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也是錯的都刪除，換新的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3078995_007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3078995_017</a:t>
            </a:r>
            <a:r>
              <a:rPr kumimoji="1" lang="zh-CN" altLang="en-US" sz="900" dirty="0">
                <a:highlight>
                  <a:srgbClr val="FFFF00"/>
                </a:highlight>
              </a:rPr>
              <a:t>是一樣的，刪除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007</a:t>
            </a:r>
            <a:r>
              <a:rPr kumimoji="1" lang="zh-CN" altLang="en-US" sz="900" dirty="0">
                <a:highlight>
                  <a:srgbClr val="FFFF00"/>
                </a:highlight>
              </a:rPr>
              <a:t>，換一個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3083350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3083571</a:t>
            </a:r>
            <a:r>
              <a:rPr kumimoji="1" lang="zh-CN" altLang="en-US" sz="900" dirty="0">
                <a:highlight>
                  <a:srgbClr val="FFFF00"/>
                </a:highlight>
              </a:rPr>
              <a:t>一樣，刪除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3083350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1544100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1069180_007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1069180_014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1175262_010</a:t>
            </a:r>
            <a:r>
              <a:rPr kumimoji="1" lang="zh-CN" altLang="en-US" sz="900" dirty="0">
                <a:highlight>
                  <a:srgbClr val="FFFF00"/>
                </a:highlight>
              </a:rPr>
              <a:t>是錯的刪除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2286416_007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3285193_020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3285193_009,014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3432505_020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3432505_023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4525233_020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test,4525233_012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0785842_020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test0785842_012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CN" sz="900" dirty="0"/>
              <a:t>2130844_007</a:t>
            </a:r>
            <a:r>
              <a:rPr kumimoji="1" lang="zh-CN" altLang="en-US" sz="900" dirty="0"/>
              <a:t>在</a:t>
            </a:r>
            <a:r>
              <a:rPr kumimoji="1" lang="en-US" altLang="zh-CN" sz="900" dirty="0"/>
              <a:t>test</a:t>
            </a:r>
            <a:r>
              <a:rPr kumimoji="1" lang="zh-CN" altLang="en-US" sz="900" dirty="0"/>
              <a:t>中是錯的，同時</a:t>
            </a:r>
            <a:r>
              <a:rPr kumimoji="1" lang="en-US" altLang="zh-CN" sz="900" dirty="0"/>
              <a:t>2130844_012</a:t>
            </a:r>
            <a:r>
              <a:rPr kumimoji="1" lang="zh-CN" altLang="en-US" sz="900" dirty="0"/>
              <a:t>也是錯的，都刪除換一個新的</a:t>
            </a:r>
            <a:r>
              <a:rPr kumimoji="1" lang="en-US" altLang="zh-CN" sz="900" dirty="0"/>
              <a:t>test</a:t>
            </a:r>
          </a:p>
          <a:p>
            <a:pPr lvl="1"/>
            <a:r>
              <a:rPr kumimoji="1" lang="en-US" altLang="zh-CN" sz="900" dirty="0"/>
              <a:t>5725655</a:t>
            </a:r>
            <a:r>
              <a:rPr kumimoji="1" lang="zh-CN" altLang="en-US" sz="900" dirty="0"/>
              <a:t>與</a:t>
            </a:r>
            <a:r>
              <a:rPr kumimoji="1" lang="en-US" altLang="zh-CN" sz="900" dirty="0"/>
              <a:t>5743918</a:t>
            </a:r>
            <a:r>
              <a:rPr kumimoji="1" lang="zh-CN" altLang="en-US" sz="900" dirty="0"/>
              <a:t>相同刪除</a:t>
            </a:r>
            <a:r>
              <a:rPr kumimoji="1" lang="en-US" altLang="zh-CN" sz="900" dirty="0"/>
              <a:t>5725655</a:t>
            </a:r>
          </a:p>
          <a:p>
            <a:pPr lvl="1"/>
            <a:endParaRPr kumimoji="1" lang="en-US" altLang="zh-TW" sz="11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</p:spTree>
    <p:extLst>
      <p:ext uri="{BB962C8B-B14F-4D97-AF65-F5344CB8AC3E}">
        <p14:creationId xmlns:p14="http://schemas.microsoft.com/office/powerpoint/2010/main" val="14876887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-2635196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127410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 flipV="1">
            <a:off x="-1267047" y="4771082"/>
            <a:ext cx="325316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  <a:stCxn id="32" idx="3"/>
            <a:endCxn id="88" idx="1"/>
          </p:cNvCxnSpPr>
          <p:nvPr/>
        </p:nvCxnSpPr>
        <p:spPr>
          <a:xfrm>
            <a:off x="282405" y="4771082"/>
            <a:ext cx="296749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5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5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395000D-5AA6-4C45-ABFF-394C12FDEE7A}"/>
              </a:ext>
            </a:extLst>
          </p:cNvPr>
          <p:cNvGrpSpPr/>
          <p:nvPr/>
        </p:nvGrpSpPr>
        <p:grpSpPr>
          <a:xfrm>
            <a:off x="-941731" y="4296879"/>
            <a:ext cx="1224136" cy="948406"/>
            <a:chOff x="651161" y="3318585"/>
            <a:chExt cx="1224136" cy="94840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8210DDDC-0216-CB47-A104-2BE853C50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1161" y="3318585"/>
              <a:ext cx="1224136" cy="948406"/>
            </a:xfrm>
            <a:prstGeom prst="rect">
              <a:avLst/>
            </a:prstGeom>
          </p:spPr>
        </p:pic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EAC4FC-1B48-5348-A29C-75257088961D}"/>
                </a:ext>
              </a:extLst>
            </p:cNvPr>
            <p:cNvSpPr/>
            <p:nvPr/>
          </p:nvSpPr>
          <p:spPr>
            <a:xfrm>
              <a:off x="971600" y="3400855"/>
              <a:ext cx="432043" cy="505467"/>
            </a:xfrm>
            <a:prstGeom prst="rect">
              <a:avLst/>
            </a:prstGeom>
            <a:noFill/>
            <a:ln w="1905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B050"/>
                </a:solidFill>
              </a:endParaRPr>
            </a:p>
          </p:txBody>
        </p:sp>
      </p:grp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151" idx="3"/>
            <a:endCxn id="29" idx="1"/>
          </p:cNvCxnSpPr>
          <p:nvPr/>
        </p:nvCxnSpPr>
        <p:spPr>
          <a:xfrm>
            <a:off x="-2978426" y="4771082"/>
            <a:ext cx="343230" cy="3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88115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02562" y="4296879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C98DE9-5D00-D646-A582-B12AB8D14D87}"/>
              </a:ext>
            </a:extLst>
          </p:cNvPr>
          <p:cNvSpPr/>
          <p:nvPr/>
        </p:nvSpPr>
        <p:spPr>
          <a:xfrm>
            <a:off x="-5869160" y="4495201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6B57B8-DEFE-CC42-BE50-7EDB3CE20261}"/>
              </a:ext>
            </a:extLst>
          </p:cNvPr>
          <p:cNvSpPr/>
          <p:nvPr/>
        </p:nvSpPr>
        <p:spPr>
          <a:xfrm>
            <a:off x="11876356" y="4894936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D74B38-FFDD-244D-96E0-C0F34930AF5E}"/>
              </a:ext>
            </a:extLst>
          </p:cNvPr>
          <p:cNvSpPr txBox="1"/>
          <p:nvPr/>
        </p:nvSpPr>
        <p:spPr>
          <a:xfrm>
            <a:off x="-4202562" y="526413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917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1877210" y="175779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01031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58" y="1459391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169873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78269A-F32C-8549-AFBC-597C753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Alignment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550B960-B17D-FB4A-8B36-264A5E9F3C9C}"/>
              </a:ext>
            </a:extLst>
          </p:cNvPr>
          <p:cNvGrpSpPr>
            <a:grpSpLocks noChangeAspect="1"/>
          </p:cNvGrpSpPr>
          <p:nvPr/>
        </p:nvGrpSpPr>
        <p:grpSpPr>
          <a:xfrm>
            <a:off x="300616" y="3429000"/>
            <a:ext cx="8280920" cy="2125427"/>
            <a:chOff x="232088" y="1628796"/>
            <a:chExt cx="10660975" cy="2736305"/>
          </a:xfrm>
        </p:grpSpPr>
        <p:pic>
          <p:nvPicPr>
            <p:cNvPr id="41" name="圖片 40" descr="一張含有 個人, 男人, 套裝, 服飾 的圖片&#10;&#10;自動產生的描述">
              <a:extLst>
                <a:ext uri="{FF2B5EF4-FFF2-40B4-BE49-F238E27FC236}">
                  <a16:creationId xmlns:a16="http://schemas.microsoft.com/office/drawing/2014/main" id="{A7944B7C-BCAA-F24E-8543-0511800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6" t="20000" r="51575" b="34400"/>
            <a:stretch/>
          </p:blipFill>
          <p:spPr>
            <a:xfrm>
              <a:off x="232088" y="1628796"/>
              <a:ext cx="2304256" cy="273630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0A34F84-86D7-1748-BFA5-4A330584D6C6}"/>
                </a:ext>
              </a:extLst>
            </p:cNvPr>
            <p:cNvGrpSpPr/>
            <p:nvPr/>
          </p:nvGrpSpPr>
          <p:grpSpPr>
            <a:xfrm>
              <a:off x="2536344" y="1628797"/>
              <a:ext cx="8356719" cy="2736304"/>
              <a:chOff x="2536344" y="1628797"/>
              <a:chExt cx="8356719" cy="2736304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5668C2E-8B8B-9F41-8133-4947A5B11B28}"/>
                  </a:ext>
                </a:extLst>
              </p:cNvPr>
              <p:cNvGrpSpPr/>
              <p:nvPr/>
            </p:nvGrpSpPr>
            <p:grpSpPr>
              <a:xfrm>
                <a:off x="2536344" y="1628797"/>
                <a:ext cx="6140113" cy="2736304"/>
                <a:chOff x="2536344" y="1628797"/>
                <a:chExt cx="6140113" cy="2736304"/>
              </a:xfrm>
            </p:grpSpPr>
            <p:cxnSp>
              <p:nvCxnSpPr>
                <p:cNvPr id="22" name="直線箭頭接點 21">
                  <a:extLst>
                    <a:ext uri="{FF2B5EF4-FFF2-40B4-BE49-F238E27FC236}">
                      <a16:creationId xmlns:a16="http://schemas.microsoft.com/office/drawing/2014/main" id="{CC0F5E98-1117-1A4D-950F-6565B95482C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>
                  <a:off x="2536344" y="2996948"/>
                  <a:ext cx="511899" cy="2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箭頭接點 22">
                  <a:extLst>
                    <a:ext uri="{FF2B5EF4-FFF2-40B4-BE49-F238E27FC236}">
                      <a16:creationId xmlns:a16="http://schemas.microsoft.com/office/drawing/2014/main" id="{A9D68064-FDEF-C543-9CD8-4F2D39D127BA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5353370" y="2996949"/>
                  <a:ext cx="509851" cy="1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箭頭接點 25">
                  <a:extLst>
                    <a:ext uri="{FF2B5EF4-FFF2-40B4-BE49-F238E27FC236}">
                      <a16:creationId xmlns:a16="http://schemas.microsoft.com/office/drawing/2014/main" id="{FA8D62EC-C027-7045-BAF9-E67D4CF301C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8167477" y="2996949"/>
                  <a:ext cx="508980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圖片 31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0344C33C-0CF7-7640-A9A8-B726CA4B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60" t="19901" r="51640" b="34499"/>
                <a:stretch/>
              </p:blipFill>
              <p:spPr>
                <a:xfrm>
                  <a:off x="3049114" y="1628798"/>
                  <a:ext cx="2304256" cy="2736303"/>
                </a:xfrm>
                <a:prstGeom prst="rect">
                  <a:avLst/>
                </a:prstGeom>
              </p:spPr>
            </p:pic>
            <p:pic>
              <p:nvPicPr>
                <p:cNvPr id="33" name="圖片 32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A2AC70F8-6057-B04F-85B2-C962BDB25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26" t="20000" r="51575" b="34400"/>
                <a:stretch/>
              </p:blipFill>
              <p:spPr>
                <a:xfrm>
                  <a:off x="5863221" y="1628797"/>
                  <a:ext cx="2304256" cy="2736303"/>
                </a:xfrm>
                <a:prstGeom prst="rect">
                  <a:avLst/>
                </a:prstGeom>
              </p:spPr>
            </p:pic>
          </p:grpSp>
          <p:pic>
            <p:nvPicPr>
              <p:cNvPr id="42" name="圖片 41" descr="一張含有 個人, 男人, 領帶, 室內 的圖片&#10;&#10;自動產生的描述">
                <a:extLst>
                  <a:ext uri="{FF2B5EF4-FFF2-40B4-BE49-F238E27FC236}">
                    <a16:creationId xmlns:a16="http://schemas.microsoft.com/office/drawing/2014/main" id="{21139CD0-2070-3B42-A6AE-38EE2F12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93"/>
              <a:stretch/>
            </p:blipFill>
            <p:spPr>
              <a:xfrm>
                <a:off x="8676457" y="1628797"/>
                <a:ext cx="2216606" cy="2736302"/>
              </a:xfrm>
              <a:prstGeom prst="rect">
                <a:avLst/>
              </a:prstGeom>
            </p:spPr>
          </p:pic>
        </p:grp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33C7F33-E0D5-A54E-B6B4-2BCB4AD2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943859"/>
          </a:xfrm>
        </p:spPr>
        <p:txBody>
          <a:bodyPr/>
          <a:lstStyle/>
          <a:p>
            <a:r>
              <a:rPr kumimoji="1" lang="en-US" altLang="zh-TW" dirty="0"/>
              <a:t>Dlib</a:t>
            </a:r>
          </a:p>
          <a:p>
            <a:pPr lvl="1"/>
            <a:r>
              <a:rPr lang="en-US" altLang="zh-TW" dirty="0">
                <a:hlinkClick r:id="rId7"/>
              </a:rPr>
              <a:t>V Kazemi, “</a:t>
            </a:r>
            <a:r>
              <a:rPr kumimoji="1" lang="en-US" altLang="zh-TW" dirty="0">
                <a:hlinkClick r:id="rId7"/>
              </a:rPr>
              <a:t>One millisecond face alignment with an ensemble of regression trees.”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2D alignment to get the canonical view of a 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876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107241</TotalTime>
  <Words>3786</Words>
  <Application>Microsoft Macintosh PowerPoint</Application>
  <PresentationFormat>如螢幕大小 (4:3)</PresentationFormat>
  <Paragraphs>1183</Paragraphs>
  <Slides>58</Slides>
  <Notes>55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58</vt:i4>
      </vt:variant>
    </vt:vector>
  </HeadingPairs>
  <TitlesOfParts>
    <vt:vector size="69" baseType="lpstr">
      <vt:lpstr>Microsoft JhengHei</vt:lpstr>
      <vt:lpstr>新細明體</vt:lpstr>
      <vt:lpstr>標楷體</vt:lpstr>
      <vt:lpstr>Arial</vt:lpstr>
      <vt:lpstr>Calibri</vt:lpstr>
      <vt:lpstr>Cambria Math</vt:lpstr>
      <vt:lpstr>Symbol</vt:lpstr>
      <vt:lpstr>Times New Roman</vt:lpstr>
      <vt:lpstr>Wingdings</vt:lpstr>
      <vt:lpstr>Wingdings 2</vt:lpstr>
      <vt:lpstr>壁窗</vt:lpstr>
      <vt:lpstr>Improving ResNet-based Feature Extractor for Face Recognition via Re-ranking and Approximate Nearest Neighbor Search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 of Face Alignment</vt:lpstr>
      <vt:lpstr>Method of Face Feature Extractor</vt:lpstr>
      <vt:lpstr>Method of Approximate Nearest Neighbor </vt:lpstr>
      <vt:lpstr>Method of Re-ranking</vt:lpstr>
      <vt:lpstr>Method of Re-ranking</vt:lpstr>
      <vt:lpstr>Method of Re-ranking</vt:lpstr>
      <vt:lpstr>Method of Re-ranking</vt:lpstr>
      <vt:lpstr>Method of Re-ranking</vt:lpstr>
      <vt:lpstr>Method of Re-ranking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 </vt:lpstr>
      <vt:lpstr>Experiments of Face Identification  </vt:lpstr>
      <vt:lpstr>Experiments of Face Identification  </vt:lpstr>
      <vt:lpstr>Experiments of Face Identification (1/2)  </vt:lpstr>
      <vt:lpstr>Experiments of Face Identification  </vt:lpstr>
      <vt:lpstr>Experiments of Face Identification  </vt:lpstr>
      <vt:lpstr>Experiments of Face Identification (2/2)  </vt:lpstr>
      <vt:lpstr>Experiments of Face Identification (2/2)  </vt:lpstr>
      <vt:lpstr>Conclusions and Future Work</vt:lpstr>
      <vt:lpstr>PowerPoint 簡報</vt:lpstr>
      <vt:lpstr>Experiments</vt:lpstr>
      <vt:lpstr>Experiments of Face Recognition (cont.)</vt:lpstr>
      <vt:lpstr>Experiments of Face Recognition (cont.)</vt:lpstr>
      <vt:lpstr>Experiments of face verification (cont.)</vt:lpstr>
      <vt:lpstr>Triplet Loss</vt:lpstr>
      <vt:lpstr>Experiments of Face Identification  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 </vt:lpstr>
      <vt:lpstr>Experiments of Face Identification  </vt:lpstr>
      <vt:lpstr>Experiments of Face Identification (cont.)</vt:lpstr>
      <vt:lpstr>Method of Re-ranking</vt:lpstr>
      <vt:lpstr>Experiments of Face Identification  </vt:lpstr>
      <vt:lpstr>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4933</cp:revision>
  <dcterms:created xsi:type="dcterms:W3CDTF">2008-11-09T17:03:56Z</dcterms:created>
  <dcterms:modified xsi:type="dcterms:W3CDTF">2019-06-08T08:49:57Z</dcterms:modified>
</cp:coreProperties>
</file>